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2" r:id="rId3"/>
  </p:sldMasterIdLst>
  <p:notesMasterIdLst>
    <p:notesMasterId r:id="rId41"/>
  </p:notesMasterIdLst>
  <p:handoutMasterIdLst>
    <p:handoutMasterId r:id="rId42"/>
  </p:handoutMasterIdLst>
  <p:sldIdLst>
    <p:sldId id="269" r:id="rId4"/>
    <p:sldId id="378" r:id="rId5"/>
    <p:sldId id="299" r:id="rId6"/>
    <p:sldId id="357" r:id="rId7"/>
    <p:sldId id="379" r:id="rId8"/>
    <p:sldId id="387" r:id="rId9"/>
    <p:sldId id="407" r:id="rId10"/>
    <p:sldId id="405" r:id="rId11"/>
    <p:sldId id="409" r:id="rId12"/>
    <p:sldId id="410" r:id="rId13"/>
    <p:sldId id="411" r:id="rId14"/>
    <p:sldId id="412" r:id="rId15"/>
    <p:sldId id="389" r:id="rId16"/>
    <p:sldId id="390" r:id="rId17"/>
    <p:sldId id="382" r:id="rId18"/>
    <p:sldId id="381" r:id="rId19"/>
    <p:sldId id="385" r:id="rId20"/>
    <p:sldId id="386" r:id="rId21"/>
    <p:sldId id="392" r:id="rId22"/>
    <p:sldId id="376" r:id="rId23"/>
    <p:sldId id="415" r:id="rId24"/>
    <p:sldId id="414" r:id="rId25"/>
    <p:sldId id="416" r:id="rId26"/>
    <p:sldId id="393" r:id="rId27"/>
    <p:sldId id="417" r:id="rId28"/>
    <p:sldId id="418" r:id="rId29"/>
    <p:sldId id="419" r:id="rId30"/>
    <p:sldId id="420" r:id="rId31"/>
    <p:sldId id="360" r:id="rId32"/>
    <p:sldId id="422" r:id="rId33"/>
    <p:sldId id="428" r:id="rId34"/>
    <p:sldId id="423" r:id="rId35"/>
    <p:sldId id="424" r:id="rId36"/>
    <p:sldId id="425" r:id="rId37"/>
    <p:sldId id="426" r:id="rId38"/>
    <p:sldId id="421" r:id="rId39"/>
    <p:sldId id="427" r:id="rId40"/>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Cambria Math" panose="02040503050406030204" pitchFamily="18" charset="0"/>
      <p:regular r:id="rId47"/>
    </p:embeddedFont>
    <p:embeddedFont>
      <p:font typeface="Roboto" panose="02000000000000000000" pitchFamily="2" charset="0"/>
      <p:regular r:id="rId48"/>
      <p:bold r:id="rId49"/>
      <p:italic r:id="rId50"/>
      <p:boldItalic r:id="rId51"/>
    </p:embeddedFont>
    <p:embeddedFont>
      <p:font typeface="Roboto Medium" panose="02000000000000000000" pitchFamily="2" charset="0"/>
      <p:regular r:id="rId52"/>
      <p: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A4C5D56-C356-4CB9-BE77-20DE4F17F719}">
          <p14:sldIdLst>
            <p14:sldId id="269"/>
            <p14:sldId id="378"/>
            <p14:sldId id="299"/>
          </p14:sldIdLst>
        </p14:section>
        <p14:section name="Basics of classification" id="{CDBAD44D-794F-42F4-AAA3-083E9393E062}">
          <p14:sldIdLst>
            <p14:sldId id="357"/>
            <p14:sldId id="379"/>
            <p14:sldId id="387"/>
            <p14:sldId id="407"/>
            <p14:sldId id="405"/>
          </p14:sldIdLst>
        </p14:section>
        <p14:section name="Hands-on: Logistic regression using TensorFlow" id="{A9C709FA-F82A-4D03-B352-C6CC0BF25E63}">
          <p14:sldIdLst>
            <p14:sldId id="409"/>
            <p14:sldId id="410"/>
            <p14:sldId id="411"/>
          </p14:sldIdLst>
        </p14:section>
        <p14:section name="Introduction to classification in medical imaging" id="{7F249C2B-6AFA-4DE5-A54E-2E235E011569}">
          <p14:sldIdLst>
            <p14:sldId id="412"/>
            <p14:sldId id="389"/>
            <p14:sldId id="390"/>
            <p14:sldId id="382"/>
            <p14:sldId id="381"/>
            <p14:sldId id="385"/>
            <p14:sldId id="386"/>
            <p14:sldId id="392"/>
          </p14:sldIdLst>
        </p14:section>
        <p14:section name="Hands-on: A simple classification model" id="{8CC7D788-3399-46B5-9035-40B49681A4BE}">
          <p14:sldIdLst>
            <p14:sldId id="376"/>
            <p14:sldId id="415"/>
            <p14:sldId id="414"/>
            <p14:sldId id="416"/>
            <p14:sldId id="393"/>
            <p14:sldId id="417"/>
            <p14:sldId id="418"/>
            <p14:sldId id="419"/>
          </p14:sldIdLst>
        </p14:section>
        <p14:section name="Hands-on: Preparing the data and running the model" id="{CB32495C-9A08-4876-A995-ACC84050776B}">
          <p14:sldIdLst>
            <p14:sldId id="420"/>
            <p14:sldId id="360"/>
            <p14:sldId id="422"/>
            <p14:sldId id="428"/>
            <p14:sldId id="423"/>
            <p14:sldId id="424"/>
            <p14:sldId id="425"/>
            <p14:sldId id="426"/>
          </p14:sldIdLst>
        </p14:section>
        <p14:section name="Conclusion" id="{6A1694D1-C010-4040-A329-925308051631}">
          <p14:sldIdLst>
            <p14:sldId id="421"/>
            <p14:sldId id="42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084" autoAdjust="0"/>
  </p:normalViewPr>
  <p:slideViewPr>
    <p:cSldViewPr snapToGrid="0">
      <p:cViewPr varScale="1">
        <p:scale>
          <a:sx n="18" d="100"/>
          <a:sy n="18" d="100"/>
        </p:scale>
        <p:origin x="840" y="42"/>
      </p:cViewPr>
      <p:guideLst/>
    </p:cSldViewPr>
  </p:slideViewPr>
  <p:notesTextViewPr>
    <p:cViewPr>
      <p:scale>
        <a:sx n="1" d="1"/>
        <a:sy n="1" d="1"/>
      </p:scale>
      <p:origin x="0" y="0"/>
    </p:cViewPr>
  </p:notesTextViewPr>
  <p:notesViewPr>
    <p:cSldViewPr snapToGrid="0">
      <p:cViewPr varScale="1">
        <p:scale>
          <a:sx n="72" d="100"/>
          <a:sy n="72" d="100"/>
        </p:scale>
        <p:origin x="304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3.fntdata"/><Relationship Id="rId53" Type="http://schemas.openxmlformats.org/officeDocument/2006/relationships/font" Target="fonts/font11.fntdata"/><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4.fntdata"/><Relationship Id="rId20" Type="http://schemas.openxmlformats.org/officeDocument/2006/relationships/slide" Target="slides/slide17.xml"/><Relationship Id="rId41" Type="http://schemas.openxmlformats.org/officeDocument/2006/relationships/notesMaster" Target="notesMasters/notes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7.fntdata"/><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2.fntdata"/><Relationship Id="rId52"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CF7256-ACED-4440-86E6-741FFB746B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29CA63D-783E-4D27-BF20-5CCA56CC00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0F722B-8338-43BE-8DF0-29984313B9A7}" type="datetimeFigureOut">
              <a:rPr lang="en-GB" smtClean="0"/>
              <a:t>24/08/2022</a:t>
            </a:fld>
            <a:endParaRPr lang="en-GB"/>
          </a:p>
        </p:txBody>
      </p:sp>
      <p:sp>
        <p:nvSpPr>
          <p:cNvPr id="4" name="Footer Placeholder 3">
            <a:extLst>
              <a:ext uri="{FF2B5EF4-FFF2-40B4-BE49-F238E27FC236}">
                <a16:creationId xmlns:a16="http://schemas.microsoft.com/office/drawing/2014/main" id="{A2C847D2-4C3A-48B6-A267-8026DDFB2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7CEE2F58-1545-4967-9F57-E0587DB572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4C30F8-C8BC-4CE0-9175-7786E7D95058}" type="slidenum">
              <a:rPr lang="en-GB" smtClean="0"/>
              <a:t>‹#›</a:t>
            </a:fld>
            <a:endParaRPr lang="en-GB"/>
          </a:p>
        </p:txBody>
      </p:sp>
    </p:spTree>
    <p:extLst>
      <p:ext uri="{BB962C8B-B14F-4D97-AF65-F5344CB8AC3E}">
        <p14:creationId xmlns:p14="http://schemas.microsoft.com/office/powerpoint/2010/main" val="3821994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1E23DB-49E0-4D1B-95C5-0FCF276A4F25}" type="datetimeFigureOut">
              <a:rPr lang="en-GB" smtClean="0"/>
              <a:t>24/08/2022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99862-43F2-4594-A20D-25C30D3C856D}" type="slidenum">
              <a:rPr lang="en-GB" smtClean="0"/>
              <a:t>‹#›</a:t>
            </a:fld>
            <a:endParaRPr lang="en-GB"/>
          </a:p>
        </p:txBody>
      </p:sp>
    </p:spTree>
    <p:extLst>
      <p:ext uri="{BB962C8B-B14F-4D97-AF65-F5344CB8AC3E}">
        <p14:creationId xmlns:p14="http://schemas.microsoft.com/office/powerpoint/2010/main" val="3064997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 </a:t>
            </a:r>
          </a:p>
          <a:p>
            <a:endParaRPr lang="en-GB" dirty="0"/>
          </a:p>
          <a:p>
            <a:r>
              <a:rPr lang="en-GB" dirty="0"/>
              <a:t>My name is Olivier, and I’ll be talking about classification, and help you apply your own deep learning based classification model in a cardiac MRI application.</a:t>
            </a:r>
          </a:p>
        </p:txBody>
      </p:sp>
      <p:sp>
        <p:nvSpPr>
          <p:cNvPr id="4" name="Slide Number Placeholder 3"/>
          <p:cNvSpPr>
            <a:spLocks noGrp="1"/>
          </p:cNvSpPr>
          <p:nvPr>
            <p:ph type="sldNum" sz="quarter" idx="5"/>
          </p:nvPr>
        </p:nvSpPr>
        <p:spPr/>
        <p:txBody>
          <a:bodyPr/>
          <a:lstStyle/>
          <a:p>
            <a:fld id="{99699862-43F2-4594-A20D-25C30D3C856D}" type="slidenum">
              <a:rPr lang="en-GB" smtClean="0"/>
              <a:t>1</a:t>
            </a:fld>
            <a:endParaRPr lang="en-GB"/>
          </a:p>
        </p:txBody>
      </p:sp>
    </p:spTree>
    <p:extLst>
      <p:ext uri="{BB962C8B-B14F-4D97-AF65-F5344CB8AC3E}">
        <p14:creationId xmlns:p14="http://schemas.microsoft.com/office/powerpoint/2010/main" val="272117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piece of code I shown here. </a:t>
            </a:r>
          </a:p>
          <a:p>
            <a:endParaRPr lang="en-GB" dirty="0"/>
          </a:p>
          <a:p>
            <a:r>
              <a:rPr lang="en-GB" dirty="0"/>
              <a:t>From the last session you should be familiar with some basics of python</a:t>
            </a:r>
          </a:p>
          <a:p>
            <a:endParaRPr lang="en-GB" dirty="0"/>
          </a:p>
          <a:p>
            <a:r>
              <a:rPr lang="en-GB" dirty="0"/>
              <a:t>As usual you can import your </a:t>
            </a:r>
            <a:r>
              <a:rPr lang="en-GB" dirty="0" err="1"/>
              <a:t>favorite</a:t>
            </a:r>
            <a:r>
              <a:rPr lang="en-GB" dirty="0"/>
              <a:t> libraries at the beginning of your file. </a:t>
            </a:r>
          </a:p>
          <a:p>
            <a:endParaRPr lang="en-GB" dirty="0"/>
          </a:p>
          <a:p>
            <a:r>
              <a:rPr lang="en-GB" dirty="0"/>
              <a:t>Here we import </a:t>
            </a:r>
            <a:r>
              <a:rPr lang="en-GB" dirty="0" err="1"/>
              <a:t>tensorflow</a:t>
            </a:r>
            <a:r>
              <a:rPr lang="en-GB" dirty="0"/>
              <a:t>, </a:t>
            </a:r>
            <a:r>
              <a:rPr lang="en-GB" dirty="0" err="1"/>
              <a:t>numpy</a:t>
            </a:r>
            <a:r>
              <a:rPr lang="en-GB" dirty="0"/>
              <a:t> and matplotlib for plotting.</a:t>
            </a:r>
          </a:p>
          <a:p>
            <a:endParaRPr lang="en-GB" dirty="0"/>
          </a:p>
          <a:p>
            <a:r>
              <a:rPr lang="en-GB" dirty="0"/>
              <a:t>We then generate our very simple distribution of points with values 0 or 1.</a:t>
            </a:r>
          </a:p>
          <a:p>
            <a:endParaRPr lang="en-GB" dirty="0"/>
          </a:p>
          <a:p>
            <a:r>
              <a:rPr lang="en-GB" dirty="0"/>
              <a:t>In this case the feature is perfectly separating the 2 classes it is of course not always that clear cut !</a:t>
            </a:r>
          </a:p>
          <a:p>
            <a:endParaRPr lang="en-GB" dirty="0"/>
          </a:p>
          <a:p>
            <a:r>
              <a:rPr lang="en-GB" dirty="0"/>
              <a:t>We plot class 1 in green and 0 in red (this will be our training dataset) and decorate the graph with some axis names and title.</a:t>
            </a:r>
          </a:p>
        </p:txBody>
      </p:sp>
      <p:sp>
        <p:nvSpPr>
          <p:cNvPr id="4" name="Slide Number Placeholder 3"/>
          <p:cNvSpPr>
            <a:spLocks noGrp="1"/>
          </p:cNvSpPr>
          <p:nvPr>
            <p:ph type="sldNum" sz="quarter" idx="5"/>
          </p:nvPr>
        </p:nvSpPr>
        <p:spPr/>
        <p:txBody>
          <a:bodyPr/>
          <a:lstStyle/>
          <a:p>
            <a:fld id="{99699862-43F2-4594-A20D-25C30D3C856D}" type="slidenum">
              <a:rPr lang="en-GB" smtClean="0"/>
              <a:t>10</a:t>
            </a:fld>
            <a:endParaRPr lang="en-GB"/>
          </a:p>
        </p:txBody>
      </p:sp>
    </p:spTree>
    <p:extLst>
      <p:ext uri="{BB962C8B-B14F-4D97-AF65-F5344CB8AC3E}">
        <p14:creationId xmlns:p14="http://schemas.microsoft.com/office/powerpoint/2010/main" val="30308509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very simple model as described previously will be taking one input, apply 1 weight + 1 bias (2 learnable parameters), apply the sigmoid function and outputting 1 probability.</a:t>
            </a:r>
          </a:p>
          <a:p>
            <a:endParaRPr lang="en-GB" dirty="0"/>
          </a:p>
          <a:p>
            <a:r>
              <a:rPr lang="en-GB" dirty="0"/>
              <a:t>The model is then compiled with a loss, here the binary cross entropy. And an optimizer which if you remember from the previous lesson will choose how to update the learnable parameters given the loss.</a:t>
            </a:r>
          </a:p>
          <a:p>
            <a:endParaRPr lang="en-GB" dirty="0"/>
          </a:p>
          <a:p>
            <a:r>
              <a:rPr lang="en-GB" dirty="0" err="1"/>
              <a:t>Model.fit</a:t>
            </a:r>
            <a:r>
              <a:rPr lang="en-GB" dirty="0"/>
              <a:t> is then called to fit the model to the data to minimize the loss. This is performed over a certain number of mini batches and epochs.</a:t>
            </a:r>
          </a:p>
          <a:p>
            <a:endParaRPr lang="en-GB" dirty="0"/>
          </a:p>
          <a:p>
            <a:r>
              <a:rPr lang="en-GB" dirty="0"/>
              <a:t>This gives us the following function </a:t>
            </a:r>
            <a:r>
              <a:rPr lang="en-GB" dirty="0" err="1"/>
              <a:t>yhat</a:t>
            </a:r>
            <a:r>
              <a:rPr lang="en-GB" dirty="0"/>
              <a:t>= h(</a:t>
            </a:r>
            <a:r>
              <a:rPr lang="en-GB" dirty="0" err="1"/>
              <a:t>wx+b</a:t>
            </a:r>
            <a:r>
              <a:rPr lang="en-GB" dirty="0"/>
              <a:t>)</a:t>
            </a:r>
          </a:p>
          <a:p>
            <a:endParaRPr lang="en-GB" dirty="0"/>
          </a:p>
          <a:p>
            <a:r>
              <a:rPr lang="en-GB" dirty="0"/>
              <a:t>The same can be performed given a less obvious distribution</a:t>
            </a:r>
          </a:p>
        </p:txBody>
      </p:sp>
      <p:sp>
        <p:nvSpPr>
          <p:cNvPr id="4" name="Slide Number Placeholder 3"/>
          <p:cNvSpPr>
            <a:spLocks noGrp="1"/>
          </p:cNvSpPr>
          <p:nvPr>
            <p:ph type="sldNum" sz="quarter" idx="5"/>
          </p:nvPr>
        </p:nvSpPr>
        <p:spPr/>
        <p:txBody>
          <a:bodyPr/>
          <a:lstStyle/>
          <a:p>
            <a:fld id="{99699862-43F2-4594-A20D-25C30D3C856D}" type="slidenum">
              <a:rPr lang="en-GB" smtClean="0"/>
              <a:t>11</a:t>
            </a:fld>
            <a:endParaRPr lang="en-GB"/>
          </a:p>
        </p:txBody>
      </p:sp>
    </p:spTree>
    <p:extLst>
      <p:ext uri="{BB962C8B-B14F-4D97-AF65-F5344CB8AC3E}">
        <p14:creationId xmlns:p14="http://schemas.microsoft.com/office/powerpoint/2010/main" val="3458267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far we’ve been handling abstract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now we’re going to have a look and see how we can apply this in the context of images.</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12</a:t>
            </a:fld>
            <a:endParaRPr lang="en-GB"/>
          </a:p>
        </p:txBody>
      </p:sp>
    </p:spTree>
    <p:extLst>
      <p:ext uri="{BB962C8B-B14F-4D97-AF65-F5344CB8AC3E}">
        <p14:creationId xmlns:p14="http://schemas.microsoft.com/office/powerpoint/2010/main" val="291767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would we want to apply classification to images. The idea is to extract structured information from images. </a:t>
            </a:r>
          </a:p>
          <a:p>
            <a:r>
              <a:rPr lang="en-GB" dirty="0"/>
              <a:t>Many applications have risen autonomous driving, facial recognition and more of interest to us, medical image analysis.</a:t>
            </a:r>
          </a:p>
          <a:p>
            <a:endParaRPr lang="en-GB" dirty="0"/>
          </a:p>
          <a:p>
            <a:r>
              <a:rPr lang="en-GB" dirty="0"/>
              <a:t>Here we show classical datasets used for classification challenges in natural images. </a:t>
            </a:r>
          </a:p>
          <a:p>
            <a:r>
              <a:rPr lang="en-GB" dirty="0"/>
              <a:t>Fashion MNIST, which you’ve seen before aims at labelling fashion items.</a:t>
            </a:r>
          </a:p>
          <a:p>
            <a:endParaRPr lang="en-GB" dirty="0"/>
          </a:p>
          <a:p>
            <a:r>
              <a:rPr lang="en-GB" dirty="0"/>
              <a:t>And the famous ImageNet dataset with over 14 million annotated images.</a:t>
            </a:r>
          </a:p>
          <a:p>
            <a:r>
              <a:rPr lang="en-GB" dirty="0"/>
              <a:t>These are largely used by the machine learning community to develop higher performance algorithm. They are very large and publicly available.</a:t>
            </a:r>
          </a:p>
        </p:txBody>
      </p:sp>
      <p:sp>
        <p:nvSpPr>
          <p:cNvPr id="4" name="Slide Number Placeholder 3"/>
          <p:cNvSpPr>
            <a:spLocks noGrp="1"/>
          </p:cNvSpPr>
          <p:nvPr>
            <p:ph type="sldNum" sz="quarter" idx="5"/>
          </p:nvPr>
        </p:nvSpPr>
        <p:spPr/>
        <p:txBody>
          <a:bodyPr/>
          <a:lstStyle/>
          <a:p>
            <a:fld id="{99699862-43F2-4594-A20D-25C30D3C856D}" type="slidenum">
              <a:rPr lang="en-GB" smtClean="0"/>
              <a:t>13</a:t>
            </a:fld>
            <a:endParaRPr lang="en-GB"/>
          </a:p>
        </p:txBody>
      </p:sp>
    </p:spTree>
    <p:extLst>
      <p:ext uri="{BB962C8B-B14F-4D97-AF65-F5344CB8AC3E}">
        <p14:creationId xmlns:p14="http://schemas.microsoft.com/office/powerpoint/2010/main" val="39912639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medical imaging although of lesser sizes and less publicly available, a great effort is being made to obtain curated image datasets. For </a:t>
            </a:r>
            <a:r>
              <a:rPr lang="en-GB" dirty="0" err="1"/>
              <a:t>exemple</a:t>
            </a:r>
            <a:r>
              <a:rPr lang="en-GB" dirty="0"/>
              <a:t>, UK Biobank is a large dataset including more than 7000 cardiac MRI images with a lot of associated health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the following exercise we will actually use the OCMR dataset from the Ohio State university which allowed us to share the images during this workshop. It consists of </a:t>
            </a:r>
            <a:r>
              <a:rPr lang="en-GB" b="1" dirty="0">
                <a:solidFill>
                  <a:schemeClr val="bg1"/>
                </a:solidFill>
              </a:rPr>
              <a:t>183 different slices </a:t>
            </a:r>
            <a:r>
              <a:rPr lang="en-GB" dirty="0"/>
              <a:t>of Cine cardiac MRI in different orientations </a:t>
            </a:r>
            <a:r>
              <a:rPr lang="en-GB" b="1" dirty="0">
                <a:solidFill>
                  <a:schemeClr val="bg1"/>
                </a:solidFill>
              </a:rPr>
              <a:t>(124 SAX, 42 non SAX)</a:t>
            </a:r>
            <a:r>
              <a:rPr lang="en-GB" dirty="0"/>
              <a:t>.</a:t>
            </a:r>
          </a:p>
        </p:txBody>
      </p:sp>
      <p:sp>
        <p:nvSpPr>
          <p:cNvPr id="4" name="Slide Number Placeholder 3"/>
          <p:cNvSpPr>
            <a:spLocks noGrp="1"/>
          </p:cNvSpPr>
          <p:nvPr>
            <p:ph type="sldNum" sz="quarter" idx="5"/>
          </p:nvPr>
        </p:nvSpPr>
        <p:spPr/>
        <p:txBody>
          <a:bodyPr/>
          <a:lstStyle/>
          <a:p>
            <a:fld id="{99699862-43F2-4594-A20D-25C30D3C856D}" type="slidenum">
              <a:rPr lang="en-GB" smtClean="0"/>
              <a:t>14</a:t>
            </a:fld>
            <a:endParaRPr lang="en-GB"/>
          </a:p>
        </p:txBody>
      </p:sp>
    </p:spTree>
    <p:extLst>
      <p:ext uri="{BB962C8B-B14F-4D97-AF65-F5344CB8AC3E}">
        <p14:creationId xmlns:p14="http://schemas.microsoft.com/office/powerpoint/2010/main" val="1322701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an </a:t>
            </a:r>
            <a:r>
              <a:rPr lang="en-GB" dirty="0" err="1"/>
              <a:t>exemple</a:t>
            </a:r>
            <a:r>
              <a:rPr lang="en-GB" dirty="0"/>
              <a:t> task for this workshop on image classification we propose to classify the images’ orientation.</a:t>
            </a:r>
          </a:p>
          <a:p>
            <a:endParaRPr lang="en-GB" dirty="0"/>
          </a:p>
          <a:p>
            <a:r>
              <a:rPr lang="en-GB" dirty="0"/>
              <a:t>Imagine you have a huge dataset of images which you want to label according to their orientation in order to extract only short axis images.</a:t>
            </a:r>
          </a:p>
          <a:p>
            <a:endParaRPr lang="en-GB" dirty="0"/>
          </a:p>
          <a:p>
            <a:r>
              <a:rPr lang="en-GB" dirty="0"/>
              <a:t>We can see the huge variability in terms of anatomies, contrast, etc. </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15</a:t>
            </a:fld>
            <a:endParaRPr lang="en-GB"/>
          </a:p>
        </p:txBody>
      </p:sp>
    </p:spTree>
    <p:extLst>
      <p:ext uri="{BB962C8B-B14F-4D97-AF65-F5344CB8AC3E}">
        <p14:creationId xmlns:p14="http://schemas.microsoft.com/office/powerpoint/2010/main" val="2589640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instead of independent abstract features you have an image as input. </a:t>
            </a:r>
          </a:p>
          <a:p>
            <a:endParaRPr lang="en-GB" dirty="0"/>
          </a:p>
          <a:p>
            <a:r>
              <a:rPr lang="en-GB" dirty="0"/>
              <a:t>Which is effectively a very large number of input features with some structure/correlation in space.</a:t>
            </a:r>
          </a:p>
          <a:p>
            <a:endParaRPr lang="en-GB" dirty="0"/>
          </a:p>
          <a:p>
            <a:r>
              <a:rPr lang="en-GB" dirty="0"/>
              <a:t>Traditionally you would code and extract expert designed features and classify the images according to these features. </a:t>
            </a:r>
          </a:p>
          <a:p>
            <a:endParaRPr lang="en-GB" dirty="0"/>
          </a:p>
          <a:p>
            <a:r>
              <a:rPr lang="en-GB" dirty="0"/>
              <a:t>The question is then which features and how do you extract them from the image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turns out that classifying through man-made features is </a:t>
            </a:r>
            <a:r>
              <a:rPr lang="en-GB" dirty="0" err="1"/>
              <a:t>harduous</a:t>
            </a:r>
            <a:r>
              <a:rPr lang="en-GB" dirty="0"/>
              <a:t>, shows poor performance and is not very generalizable to different problems. For instance recognizing the difference between a cat and a plane might have very different rules.</a:t>
            </a:r>
          </a:p>
          <a:p>
            <a:endParaRPr lang="en-GB" dirty="0"/>
          </a:p>
          <a:p>
            <a:r>
              <a:rPr lang="en-GB" dirty="0"/>
              <a:t>Yet we as humans find this task very easy. After seeing only a few </a:t>
            </a:r>
            <a:r>
              <a:rPr lang="en-GB" dirty="0" err="1"/>
              <a:t>exemples</a:t>
            </a:r>
            <a:r>
              <a:rPr lang="en-GB" dirty="0"/>
              <a:t> we can recognize a short axis from long axis.</a:t>
            </a:r>
          </a:p>
        </p:txBody>
      </p:sp>
      <p:sp>
        <p:nvSpPr>
          <p:cNvPr id="4" name="Slide Number Placeholder 3"/>
          <p:cNvSpPr>
            <a:spLocks noGrp="1"/>
          </p:cNvSpPr>
          <p:nvPr>
            <p:ph type="sldNum" sz="quarter" idx="5"/>
          </p:nvPr>
        </p:nvSpPr>
        <p:spPr/>
        <p:txBody>
          <a:bodyPr/>
          <a:lstStyle/>
          <a:p>
            <a:fld id="{99699862-43F2-4594-A20D-25C30D3C856D}" type="slidenum">
              <a:rPr lang="en-GB" smtClean="0"/>
              <a:t>16</a:t>
            </a:fld>
            <a:endParaRPr lang="en-GB"/>
          </a:p>
        </p:txBody>
      </p:sp>
    </p:spTree>
    <p:extLst>
      <p:ext uri="{BB962C8B-B14F-4D97-AF65-F5344CB8AC3E}">
        <p14:creationId xmlns:p14="http://schemas.microsoft.com/office/powerpoint/2010/main" val="3351393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for many problems it is much easier and more performant to provide Data and Answers and then use machine learning tools to create a classifier rather than handcrafting it.  </a:t>
            </a:r>
          </a:p>
          <a:p>
            <a:endParaRPr lang="en-GB" dirty="0"/>
          </a:p>
          <a:p>
            <a:r>
              <a:rPr lang="en-GB" dirty="0"/>
              <a:t>And so now given our small labelled dataset we will try to create a classifier enabling us to identify short axis images from a larger dataset.</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17</a:t>
            </a:fld>
            <a:endParaRPr lang="en-GB"/>
          </a:p>
        </p:txBody>
      </p:sp>
    </p:spTree>
    <p:extLst>
      <p:ext uri="{BB962C8B-B14F-4D97-AF65-F5344CB8AC3E}">
        <p14:creationId xmlns:p14="http://schemas.microsoft.com/office/powerpoint/2010/main" val="2744051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Previously we saw how logistic regression can from different features provide a probability to belong to a class or another.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However an image contains many features and the simplest model shown earlier where weighting each pixel to give an answer on </a:t>
            </a:r>
            <a:r>
              <a:rPr lang="en-GB" dirty="0" err="1"/>
              <a:t>wether</a:t>
            </a:r>
            <a:r>
              <a:rPr lang="en-GB" dirty="0"/>
              <a:t> the image is a short axis or not is probably not going to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Classically in classification, you will aim at contracting the input information into a smaller and smaller number of features which are then used to output a probability/take a decision.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is this usually performed ?</a:t>
            </a:r>
          </a:p>
        </p:txBody>
      </p:sp>
      <p:sp>
        <p:nvSpPr>
          <p:cNvPr id="4" name="Slide Number Placeholder 3"/>
          <p:cNvSpPr>
            <a:spLocks noGrp="1"/>
          </p:cNvSpPr>
          <p:nvPr>
            <p:ph type="sldNum" sz="quarter" idx="5"/>
          </p:nvPr>
        </p:nvSpPr>
        <p:spPr/>
        <p:txBody>
          <a:bodyPr/>
          <a:lstStyle/>
          <a:p>
            <a:fld id="{99699862-43F2-4594-A20D-25C30D3C856D}" type="slidenum">
              <a:rPr lang="en-GB" smtClean="0"/>
              <a:t>18</a:t>
            </a:fld>
            <a:endParaRPr lang="en-GB"/>
          </a:p>
        </p:txBody>
      </p:sp>
    </p:spTree>
    <p:extLst>
      <p:ext uri="{BB962C8B-B14F-4D97-AF65-F5344CB8AC3E}">
        <p14:creationId xmlns:p14="http://schemas.microsoft.com/office/powerpoint/2010/main" val="2494056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conventional way to do so is through multiple layers of successive convolutions, activations and pooling. </a:t>
            </a:r>
          </a:p>
          <a:p>
            <a:endParaRPr lang="en-GB" dirty="0"/>
          </a:p>
          <a:p>
            <a:r>
              <a:rPr lang="en-GB" dirty="0"/>
              <a:t>These are particularly effective in imaging to condense information into fewer features. </a:t>
            </a:r>
          </a:p>
          <a:p>
            <a:endParaRPr lang="en-GB" dirty="0"/>
          </a:p>
          <a:p>
            <a:r>
              <a:rPr lang="en-GB" dirty="0"/>
              <a:t>It goes from higher resolution features to higher level semantics. </a:t>
            </a:r>
          </a:p>
          <a:p>
            <a:endParaRPr lang="en-GB" dirty="0"/>
          </a:p>
          <a:p>
            <a:r>
              <a:rPr lang="en-GB" dirty="0"/>
              <a:t>The reduced number of higher level semantics features are then used as input to a Dense layer to combine the information. </a:t>
            </a:r>
          </a:p>
          <a:p>
            <a:endParaRPr lang="en-GB" dirty="0"/>
          </a:p>
          <a:p>
            <a:r>
              <a:rPr lang="en-GB" dirty="0"/>
              <a:t>A sigmoid output activation is then used to transform the output into a probability.</a:t>
            </a:r>
          </a:p>
          <a:p>
            <a:endParaRPr lang="en-GB" dirty="0"/>
          </a:p>
          <a:p>
            <a:r>
              <a:rPr lang="en-GB" dirty="0"/>
              <a:t>Trainable parameters are learned through back-propagation to minimize the loss function (for </a:t>
            </a:r>
            <a:r>
              <a:rPr lang="en-GB" dirty="0" err="1"/>
              <a:t>exemple</a:t>
            </a:r>
            <a:r>
              <a:rPr lang="en-GB" dirty="0"/>
              <a:t> the binary cross entropy). </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19</a:t>
            </a:fld>
            <a:endParaRPr lang="en-GB"/>
          </a:p>
        </p:txBody>
      </p:sp>
    </p:spTree>
    <p:extLst>
      <p:ext uri="{BB962C8B-B14F-4D97-AF65-F5344CB8AC3E}">
        <p14:creationId xmlns:p14="http://schemas.microsoft.com/office/powerpoint/2010/main" val="1887903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a:t>
            </a:fld>
            <a:endParaRPr lang="en-GB"/>
          </a:p>
        </p:txBody>
      </p:sp>
    </p:spTree>
    <p:extLst>
      <p:ext uri="{BB962C8B-B14F-4D97-AF65-F5344CB8AC3E}">
        <p14:creationId xmlns:p14="http://schemas.microsoft.com/office/powerpoint/2010/main" val="2938348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try to create the model we described using </a:t>
            </a:r>
            <a:r>
              <a:rPr lang="en-GB" dirty="0" err="1"/>
              <a:t>tensorflow</a:t>
            </a:r>
            <a:r>
              <a:rPr lang="en-GB" dirty="0"/>
              <a:t> !</a:t>
            </a:r>
          </a:p>
        </p:txBody>
      </p:sp>
      <p:sp>
        <p:nvSpPr>
          <p:cNvPr id="4" name="Slide Number Placeholder 3"/>
          <p:cNvSpPr>
            <a:spLocks noGrp="1"/>
          </p:cNvSpPr>
          <p:nvPr>
            <p:ph type="sldNum" sz="quarter" idx="5"/>
          </p:nvPr>
        </p:nvSpPr>
        <p:spPr/>
        <p:txBody>
          <a:bodyPr/>
          <a:lstStyle/>
          <a:p>
            <a:fld id="{99699862-43F2-4594-A20D-25C30D3C856D}" type="slidenum">
              <a:rPr lang="en-GB" smtClean="0"/>
              <a:t>20</a:t>
            </a:fld>
            <a:endParaRPr lang="en-GB"/>
          </a:p>
        </p:txBody>
      </p:sp>
    </p:spTree>
    <p:extLst>
      <p:ext uri="{BB962C8B-B14F-4D97-AF65-F5344CB8AC3E}">
        <p14:creationId xmlns:p14="http://schemas.microsoft.com/office/powerpoint/2010/main" val="3124443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you import the libraries</a:t>
            </a:r>
          </a:p>
          <a:p>
            <a:endParaRPr lang="en-GB" dirty="0"/>
          </a:p>
          <a:p>
            <a:r>
              <a:rPr lang="en-GB" dirty="0"/>
              <a:t>Then we will create a function which will allow us to create and change the model</a:t>
            </a:r>
          </a:p>
          <a:p>
            <a:endParaRPr lang="en-GB" dirty="0"/>
          </a:p>
          <a:p>
            <a:r>
              <a:rPr lang="en-GB" dirty="0"/>
              <a:t>The function name will be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569CD6"/>
                </a:solidFill>
                <a:effectLst/>
                <a:latin typeface="Arial" panose="020B0604020202020204" pitchFamily="34" charset="0"/>
                <a:cs typeface="Arial" panose="020B0604020202020204" pitchFamily="34" charset="0"/>
              </a:rPr>
              <a:t>def</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DCDCAA"/>
                </a:solidFill>
                <a:effectLst/>
                <a:latin typeface="Arial" panose="020B0604020202020204" pitchFamily="34" charset="0"/>
                <a:cs typeface="Arial" panose="020B0604020202020204" pitchFamily="34" charset="0"/>
              </a:rPr>
              <a:t>create_base_model</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train_data</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nLayers</a:t>
            </a:r>
            <a:r>
              <a:rPr lang="en-GB" sz="1200" b="0" dirty="0">
                <a:solidFill>
                  <a:srgbClr val="D4D4D4"/>
                </a:solidFill>
                <a:effectLst/>
                <a:latin typeface="Arial" panose="020B0604020202020204" pitchFamily="34" charset="0"/>
                <a:cs typeface="Arial" panose="020B0604020202020204" pitchFamily="34" charset="0"/>
              </a:rPr>
              <a:t>=</a:t>
            </a:r>
            <a:r>
              <a:rPr lang="en-GB" sz="1200" dirty="0">
                <a:solidFill>
                  <a:srgbClr val="B5CEA8"/>
                </a:solidFill>
                <a:latin typeface="Arial" panose="020B0604020202020204" pitchFamily="34" charset="0"/>
                <a:cs typeface="Arial" panose="020B0604020202020204" pitchFamily="34" charset="0"/>
              </a:rPr>
              <a:t>4</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9CDCFE"/>
                </a:solidFill>
                <a:effectLst/>
                <a:latin typeface="Arial" panose="020B0604020202020204" pitchFamily="34" charset="0"/>
                <a:cs typeface="Arial" panose="020B0604020202020204" pitchFamily="34" charset="0"/>
              </a:rPr>
              <a:t>nInitConvFilters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8</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9CDCFE"/>
                </a:solidFill>
                <a:effectLst/>
                <a:latin typeface="Arial" panose="020B0604020202020204" pitchFamily="34" charset="0"/>
                <a:cs typeface="Arial" panose="020B0604020202020204" pitchFamily="34" charset="0"/>
              </a:rPr>
              <a:t>kernelSize</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3</a:t>
            </a:r>
            <a:r>
              <a:rPr lang="en-GB" sz="1200" b="0" dirty="0">
                <a:solidFill>
                  <a:srgbClr val="D4D4D4"/>
                </a:solidFill>
                <a:effectLst/>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Inputs are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err="1">
                <a:solidFill>
                  <a:srgbClr val="D4D4D4"/>
                </a:solidFill>
                <a:effectLst/>
                <a:latin typeface="Arial" panose="020B0604020202020204" pitchFamily="34" charset="0"/>
                <a:cs typeface="Arial" panose="020B0604020202020204" pitchFamily="34" charset="0"/>
              </a:rPr>
              <a:t>Train_data</a:t>
            </a:r>
            <a:r>
              <a:rPr lang="en-GB" sz="1200" b="0" dirty="0">
                <a:solidFill>
                  <a:srgbClr val="D4D4D4"/>
                </a:solidFill>
                <a:effectLst/>
                <a:latin typeface="Arial" panose="020B0604020202020204" pitchFamily="34" charset="0"/>
                <a:cs typeface="Arial" panose="020B0604020202020204" pitchFamily="34" charset="0"/>
              </a:rPr>
              <a:t> is only used to determine the input shape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Model is a </a:t>
            </a:r>
            <a:r>
              <a:rPr lang="en-GB" sz="1200" b="0" dirty="0" err="1">
                <a:solidFill>
                  <a:srgbClr val="4EC9B0"/>
                </a:solidFill>
                <a:effectLst/>
                <a:latin typeface="Arial" panose="020B0604020202020204" pitchFamily="34" charset="0"/>
                <a:cs typeface="Arial" panose="020B0604020202020204" pitchFamily="34" charset="0"/>
              </a:rPr>
              <a:t>tf</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keras</a:t>
            </a:r>
            <a:r>
              <a:rPr lang="en-GB" sz="1200" b="0" dirty="0" err="1">
                <a:solidFill>
                  <a:srgbClr val="D4D4D4"/>
                </a:solidFill>
                <a:effectLst/>
                <a:latin typeface="Arial" panose="020B0604020202020204" pitchFamily="34" charset="0"/>
                <a:cs typeface="Arial" panose="020B0604020202020204" pitchFamily="34" charset="0"/>
              </a:rPr>
              <a:t>.models.Sequential</a:t>
            </a:r>
            <a:r>
              <a:rPr lang="en-GB" sz="1200" b="0" dirty="0">
                <a:solidFill>
                  <a:srgbClr val="D4D4D4"/>
                </a:solidFill>
                <a:effectLst/>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It is created by adding layers one by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AS described earlier we add </a:t>
            </a:r>
            <a:r>
              <a:rPr lang="en-GB" sz="1200" b="0" dirty="0" err="1">
                <a:solidFill>
                  <a:srgbClr val="D4D4D4"/>
                </a:solidFill>
                <a:effectLst/>
                <a:latin typeface="Arial" panose="020B0604020202020204" pitchFamily="34" charset="0"/>
                <a:cs typeface="Arial" panose="020B0604020202020204" pitchFamily="34" charset="0"/>
              </a:rPr>
              <a:t>nLayers</a:t>
            </a:r>
            <a:r>
              <a:rPr lang="en-GB" sz="1200" b="0" dirty="0">
                <a:solidFill>
                  <a:srgbClr val="D4D4D4"/>
                </a:solidFill>
                <a:effectLst/>
                <a:latin typeface="Arial" panose="020B0604020202020204" pitchFamily="34" charset="0"/>
                <a:cs typeface="Arial" panose="020B0604020202020204" pitchFamily="34" charset="0"/>
              </a:rPr>
              <a:t> of:</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	Conv2D of kernel size </a:t>
            </a:r>
            <a:r>
              <a:rPr lang="en-GB" sz="1200" b="0" dirty="0" err="1">
                <a:solidFill>
                  <a:srgbClr val="D4D4D4"/>
                </a:solidFill>
                <a:effectLst/>
                <a:latin typeface="Arial" panose="020B0604020202020204" pitchFamily="34" charset="0"/>
                <a:cs typeface="Arial" panose="020B0604020202020204" pitchFamily="34" charset="0"/>
              </a:rPr>
              <a:t>kernelSize</a:t>
            </a:r>
            <a:r>
              <a:rPr lang="en-GB" sz="1200" b="0" dirty="0">
                <a:solidFill>
                  <a:srgbClr val="D4D4D4"/>
                </a:solidFill>
                <a:effectLst/>
                <a:latin typeface="Arial" panose="020B0604020202020204" pitchFamily="34" charset="0"/>
                <a:cs typeface="Arial" panose="020B0604020202020204" pitchFamily="34" charset="0"/>
              </a:rPr>
              <a:t> with </a:t>
            </a:r>
            <a:r>
              <a:rPr lang="en-GB" sz="1200" b="0" dirty="0" err="1">
                <a:solidFill>
                  <a:srgbClr val="D4D4D4"/>
                </a:solidFill>
                <a:effectLst/>
                <a:latin typeface="Arial" panose="020B0604020202020204" pitchFamily="34" charset="0"/>
                <a:cs typeface="Arial" panose="020B0604020202020204" pitchFamily="34" charset="0"/>
              </a:rPr>
              <a:t>nInitConvFilters</a:t>
            </a:r>
            <a:r>
              <a:rPr lang="en-GB" sz="1200" b="0" dirty="0">
                <a:solidFill>
                  <a:srgbClr val="D4D4D4"/>
                </a:solidFill>
                <a:effectLst/>
                <a:latin typeface="Arial" panose="020B0604020202020204" pitchFamily="34" charset="0"/>
                <a:cs typeface="Arial" panose="020B0604020202020204" pitchFamily="34" charset="0"/>
              </a:rPr>
              <a:t> in the first layer and then doubled at every layer.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	max pooling (2,2) to reduce the resolution.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After a few layers we obtain the higher level semantics features and input them in a Dense layer to combine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Finally we print the model summary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solidFill>
                  <a:srgbClr val="D4D4D4"/>
                </a:solidFill>
                <a:effectLst/>
                <a:latin typeface="Arial" panose="020B0604020202020204" pitchFamily="34" charset="0"/>
                <a:cs typeface="Arial" panose="020B0604020202020204" pitchFamily="34" charset="0"/>
              </a:rPr>
              <a:t>and return the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21</a:t>
            </a:fld>
            <a:endParaRPr lang="en-GB"/>
          </a:p>
        </p:txBody>
      </p:sp>
    </p:spTree>
    <p:extLst>
      <p:ext uri="{BB962C8B-B14F-4D97-AF65-F5344CB8AC3E}">
        <p14:creationId xmlns:p14="http://schemas.microsoft.com/office/powerpoint/2010/main" val="3409723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function defined you can run this with a zero vector of training data of the right input size to create the model.</a:t>
            </a:r>
          </a:p>
          <a:p>
            <a:endParaRPr lang="en-GB" dirty="0"/>
          </a:p>
          <a:p>
            <a:r>
              <a:rPr lang="en-GB" dirty="0"/>
              <a:t>You can play with the inputs (number of layers etc) and see the influence on the created model (number of parameters/output shapes, etc).</a:t>
            </a:r>
          </a:p>
          <a:p>
            <a:endParaRPr lang="en-GB" dirty="0"/>
          </a:p>
          <a:p>
            <a:r>
              <a:rPr lang="en-GB" dirty="0"/>
              <a:t>Finally to train that model, you need to attach to it a loss and an optimizer. You can additionally add some metrics which you desire to monitor.</a:t>
            </a:r>
          </a:p>
          <a:p>
            <a:endParaRPr lang="en-GB" dirty="0"/>
          </a:p>
          <a:p>
            <a:r>
              <a:rPr lang="en-GB" dirty="0"/>
              <a:t>You define a batch size, no of epochs and finally you can fit your model ! Except that no, you ‘re missing the most important part ! The data !</a:t>
            </a:r>
          </a:p>
        </p:txBody>
      </p:sp>
      <p:sp>
        <p:nvSpPr>
          <p:cNvPr id="4" name="Slide Number Placeholder 3"/>
          <p:cNvSpPr>
            <a:spLocks noGrp="1"/>
          </p:cNvSpPr>
          <p:nvPr>
            <p:ph type="sldNum" sz="quarter" idx="5"/>
          </p:nvPr>
        </p:nvSpPr>
        <p:spPr/>
        <p:txBody>
          <a:bodyPr/>
          <a:lstStyle/>
          <a:p>
            <a:fld id="{99699862-43F2-4594-A20D-25C30D3C856D}" type="slidenum">
              <a:rPr lang="en-GB" smtClean="0"/>
              <a:t>22</a:t>
            </a:fld>
            <a:endParaRPr lang="en-GB"/>
          </a:p>
        </p:txBody>
      </p:sp>
    </p:spTree>
    <p:extLst>
      <p:ext uri="{BB962C8B-B14F-4D97-AF65-F5344CB8AC3E}">
        <p14:creationId xmlns:p14="http://schemas.microsoft.com/office/powerpoint/2010/main" val="91123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this section we will go over how from a set of DICOM files we can obtain ML ready data.</a:t>
            </a:r>
          </a:p>
        </p:txBody>
      </p:sp>
      <p:sp>
        <p:nvSpPr>
          <p:cNvPr id="4" name="Slide Number Placeholder 3"/>
          <p:cNvSpPr>
            <a:spLocks noGrp="1"/>
          </p:cNvSpPr>
          <p:nvPr>
            <p:ph type="sldNum" sz="quarter" idx="5"/>
          </p:nvPr>
        </p:nvSpPr>
        <p:spPr/>
        <p:txBody>
          <a:bodyPr/>
          <a:lstStyle/>
          <a:p>
            <a:fld id="{99699862-43F2-4594-A20D-25C30D3C856D}" type="slidenum">
              <a:rPr lang="en-GB" smtClean="0"/>
              <a:t>23</a:t>
            </a:fld>
            <a:endParaRPr lang="en-GB"/>
          </a:p>
        </p:txBody>
      </p:sp>
    </p:spTree>
    <p:extLst>
      <p:ext uri="{BB962C8B-B14F-4D97-AF65-F5344CB8AC3E}">
        <p14:creationId xmlns:p14="http://schemas.microsoft.com/office/powerpoint/2010/main" val="1224121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 crucial step in Machine learning is obviously the data used. </a:t>
            </a:r>
          </a:p>
          <a:p>
            <a:endParaRPr lang="en-GB" dirty="0"/>
          </a:p>
          <a:p>
            <a:r>
              <a:rPr lang="en-GB" dirty="0"/>
              <a:t>From a list of DICOM files you need to prepare the data to obtain data digestible for TensorFlow or whichever machine learning software you desire to use.</a:t>
            </a:r>
          </a:p>
          <a:p>
            <a:endParaRPr lang="en-GB" dirty="0"/>
          </a:p>
          <a:p>
            <a:r>
              <a:rPr lang="en-GB" dirty="0"/>
              <a:t>A DICOM consists of :</a:t>
            </a:r>
          </a:p>
          <a:p>
            <a:pPr marL="171450" indent="-171450">
              <a:buFontTx/>
              <a:buChar char="-"/>
            </a:pPr>
            <a:r>
              <a:rPr lang="en-GB" dirty="0"/>
              <a:t>a header with information relative to the patient and imaging.</a:t>
            </a:r>
          </a:p>
          <a:p>
            <a:pPr marL="171450" indent="-171450">
              <a:buFontTx/>
              <a:buChar char="-"/>
            </a:pPr>
            <a:r>
              <a:rPr lang="en-GB" dirty="0"/>
              <a:t>And the image.</a:t>
            </a:r>
          </a:p>
          <a:p>
            <a:pPr marL="0" indent="0">
              <a:buFontTx/>
              <a:buNone/>
            </a:pPr>
            <a:endParaRPr lang="en-GB" dirty="0"/>
          </a:p>
          <a:p>
            <a:pPr marL="0" indent="0">
              <a:buFontTx/>
              <a:buNone/>
            </a:pPr>
            <a:r>
              <a:rPr lang="en-GB" dirty="0"/>
              <a:t>Here we use 4 header </a:t>
            </a:r>
            <a:r>
              <a:rPr lang="en-GB" dirty="0" err="1"/>
              <a:t>informations</a:t>
            </a:r>
            <a:r>
              <a:rPr lang="en-GB" dirty="0"/>
              <a:t> to organize the data. </a:t>
            </a:r>
          </a:p>
          <a:p>
            <a:pPr>
              <a:buFont typeface="+mj-lt"/>
              <a:buAutoNum type="arabicPeriod"/>
            </a:pPr>
            <a:r>
              <a:rPr lang="en-GB" sz="1200" dirty="0"/>
              <a:t> </a:t>
            </a:r>
            <a:r>
              <a:rPr lang="en-GB" sz="1200" dirty="0" err="1"/>
              <a:t>PatientID</a:t>
            </a:r>
            <a:r>
              <a:rPr lang="en-GB" sz="1200" dirty="0"/>
              <a:t> - Separate the different patients</a:t>
            </a:r>
          </a:p>
          <a:p>
            <a:pPr>
              <a:buFont typeface="+mj-lt"/>
              <a:buAutoNum type="arabicPeriod"/>
            </a:pPr>
            <a:r>
              <a:rPr lang="en-GB" sz="1200" dirty="0"/>
              <a:t> </a:t>
            </a:r>
            <a:r>
              <a:rPr lang="en-GB" sz="1200" dirty="0" err="1"/>
              <a:t>SeriesNumber</a:t>
            </a:r>
            <a:r>
              <a:rPr lang="en-GB" sz="1200" dirty="0"/>
              <a:t> - Order slices from the same patient</a:t>
            </a:r>
          </a:p>
          <a:p>
            <a:pPr>
              <a:buFont typeface="+mj-lt"/>
              <a:buAutoNum type="arabicPeriod"/>
            </a:pPr>
            <a:r>
              <a:rPr lang="en-GB" sz="1200" dirty="0"/>
              <a:t> </a:t>
            </a:r>
            <a:r>
              <a:rPr lang="en-GB" sz="1200" dirty="0" err="1"/>
              <a:t>InstanceNumber</a:t>
            </a:r>
            <a:r>
              <a:rPr lang="en-GB" sz="1200" dirty="0"/>
              <a:t> - Order time points for each series/slice </a:t>
            </a:r>
          </a:p>
          <a:p>
            <a:pPr>
              <a:buFont typeface="+mj-lt"/>
              <a:buAutoNum type="arabicPeriod"/>
            </a:pPr>
            <a:r>
              <a:rPr lang="en-GB" sz="1200" dirty="0"/>
              <a:t> </a:t>
            </a:r>
            <a:r>
              <a:rPr lang="en-GB" sz="1200" dirty="0" err="1"/>
              <a:t>ProtocolName</a:t>
            </a:r>
            <a:r>
              <a:rPr lang="en-GB" sz="1200" dirty="0"/>
              <a:t> - Label for the data type e.g. SAX, LAX or 4Ch</a:t>
            </a:r>
          </a:p>
          <a:p>
            <a:pPr>
              <a:buFont typeface="+mj-lt"/>
              <a:buNone/>
            </a:pPr>
            <a:endParaRPr lang="en-GB" sz="1200" dirty="0"/>
          </a:p>
          <a:p>
            <a:pPr>
              <a:buFont typeface="+mj-lt"/>
              <a:buNone/>
            </a:pPr>
            <a:r>
              <a:rPr lang="en-GB" sz="1200" dirty="0"/>
              <a:t>To finally obtain an organized Dataset.</a:t>
            </a:r>
          </a:p>
        </p:txBody>
      </p:sp>
      <p:sp>
        <p:nvSpPr>
          <p:cNvPr id="4" name="Slide Number Placeholder 3"/>
          <p:cNvSpPr>
            <a:spLocks noGrp="1"/>
          </p:cNvSpPr>
          <p:nvPr>
            <p:ph type="sldNum" sz="quarter" idx="5"/>
          </p:nvPr>
        </p:nvSpPr>
        <p:spPr/>
        <p:txBody>
          <a:bodyPr/>
          <a:lstStyle/>
          <a:p>
            <a:fld id="{99699862-43F2-4594-A20D-25C30D3C856D}" type="slidenum">
              <a:rPr lang="en-GB" smtClean="0"/>
              <a:t>24</a:t>
            </a:fld>
            <a:endParaRPr lang="en-GB"/>
          </a:p>
        </p:txBody>
      </p:sp>
    </p:spTree>
    <p:extLst>
      <p:ext uri="{BB962C8B-B14F-4D97-AF65-F5344CB8AC3E}">
        <p14:creationId xmlns:p14="http://schemas.microsoft.com/office/powerpoint/2010/main" val="28135678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Further </a:t>
            </a:r>
            <a:r>
              <a:rPr lang="en-GB" dirty="0" err="1"/>
              <a:t>preprocessing</a:t>
            </a:r>
            <a:r>
              <a:rPr lang="en-GB" dirty="0"/>
              <a:t> is often necessary.</a:t>
            </a:r>
          </a:p>
          <a:p>
            <a:endParaRPr lang="en-GB" dirty="0"/>
          </a:p>
          <a:p>
            <a:r>
              <a:rPr lang="en-GB" dirty="0"/>
              <a:t>In our </a:t>
            </a:r>
            <a:r>
              <a:rPr lang="en-GB" dirty="0" err="1"/>
              <a:t>exemple</a:t>
            </a:r>
            <a:r>
              <a:rPr lang="en-GB" dirty="0"/>
              <a:t>, we </a:t>
            </a:r>
          </a:p>
          <a:p>
            <a:r>
              <a:rPr lang="en-GB" dirty="0"/>
              <a:t>- Convert the data to normalized float values, crop the images to (128,128).</a:t>
            </a:r>
          </a:p>
          <a:p>
            <a:r>
              <a:rPr lang="en-GB" dirty="0"/>
              <a:t>- Convert string labels to [0 1] values.</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25</a:t>
            </a:fld>
            <a:endParaRPr lang="en-GB"/>
          </a:p>
        </p:txBody>
      </p:sp>
    </p:spTree>
    <p:extLst>
      <p:ext uri="{BB962C8B-B14F-4D97-AF65-F5344CB8AC3E}">
        <p14:creationId xmlns:p14="http://schemas.microsoft.com/office/powerpoint/2010/main" val="1225466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Once the dataset is organised, we split the data into a training set, Validation set and Test Set.</a:t>
            </a:r>
          </a:p>
          <a:p>
            <a:endParaRPr lang="en-GB" dirty="0"/>
          </a:p>
          <a:p>
            <a:r>
              <a:rPr lang="en-GB" dirty="0"/>
              <a:t>The dataset is split to provide a somehow balanced numbers of SAX and non SAX, </a:t>
            </a:r>
          </a:p>
          <a:p>
            <a:endParaRPr lang="en-GB" dirty="0"/>
          </a:p>
          <a:p>
            <a:r>
              <a:rPr lang="en-GB" dirty="0"/>
              <a:t>The important is to have enough </a:t>
            </a:r>
            <a:r>
              <a:rPr lang="en-GB" dirty="0" err="1"/>
              <a:t>exemples</a:t>
            </a:r>
            <a:r>
              <a:rPr lang="en-GB" dirty="0"/>
              <a:t> of each case to learn the task and evaluate the network.</a:t>
            </a:r>
          </a:p>
        </p:txBody>
      </p:sp>
      <p:sp>
        <p:nvSpPr>
          <p:cNvPr id="4" name="Slide Number Placeholder 3"/>
          <p:cNvSpPr>
            <a:spLocks noGrp="1"/>
          </p:cNvSpPr>
          <p:nvPr>
            <p:ph type="sldNum" sz="quarter" idx="5"/>
          </p:nvPr>
        </p:nvSpPr>
        <p:spPr/>
        <p:txBody>
          <a:bodyPr/>
          <a:lstStyle/>
          <a:p>
            <a:fld id="{99699862-43F2-4594-A20D-25C30D3C856D}" type="slidenum">
              <a:rPr lang="en-GB" smtClean="0"/>
              <a:t>26</a:t>
            </a:fld>
            <a:endParaRPr lang="en-GB"/>
          </a:p>
        </p:txBody>
      </p:sp>
    </p:spTree>
    <p:extLst>
      <p:ext uri="{BB962C8B-B14F-4D97-AF65-F5344CB8AC3E}">
        <p14:creationId xmlns:p14="http://schemas.microsoft.com/office/powerpoint/2010/main" val="2496699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important to have a look at the data. At least a few samples to check they are correctly labelled/normalized etc. </a:t>
            </a:r>
          </a:p>
          <a:p>
            <a:r>
              <a:rPr lang="en-GB" dirty="0"/>
              <a:t>Otherwise you can have some annoying surprises and sometimes hard to diagnose errors at the end.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it’s final form the data is stored as a </a:t>
            </a:r>
            <a:r>
              <a:rPr lang="en-GB" dirty="0" err="1"/>
              <a:t>Ndimensional</a:t>
            </a:r>
            <a:r>
              <a:rPr lang="en-GB" dirty="0"/>
              <a:t> array of size (</a:t>
            </a:r>
            <a:r>
              <a:rPr lang="en-GB" dirty="0" err="1"/>
              <a:t>nsamples</a:t>
            </a:r>
            <a:r>
              <a:rPr lang="en-GB" dirty="0"/>
              <a:t>, 128, 128, 1). </a:t>
            </a:r>
          </a:p>
          <a:p>
            <a:endParaRPr lang="en-GB" dirty="0"/>
          </a:p>
          <a:p>
            <a:r>
              <a:rPr lang="en-GB" dirty="0"/>
              <a:t>You can plot them using the matplotlib </a:t>
            </a:r>
            <a:r>
              <a:rPr lang="en-GB" dirty="0" err="1"/>
              <a:t>imshow</a:t>
            </a:r>
            <a:r>
              <a:rPr lang="en-GB" dirty="0"/>
              <a:t> function and check the data makes sense ! </a:t>
            </a:r>
          </a:p>
          <a:p>
            <a:endParaRPr lang="en-GB" dirty="0"/>
          </a:p>
          <a:p>
            <a:r>
              <a:rPr lang="en-GB" dirty="0"/>
              <a:t>Ok now we have all the tools to prepare our OCMR data and run the model !</a:t>
            </a:r>
          </a:p>
        </p:txBody>
      </p:sp>
      <p:sp>
        <p:nvSpPr>
          <p:cNvPr id="4" name="Slide Number Placeholder 3"/>
          <p:cNvSpPr>
            <a:spLocks noGrp="1"/>
          </p:cNvSpPr>
          <p:nvPr>
            <p:ph type="sldNum" sz="quarter" idx="5"/>
          </p:nvPr>
        </p:nvSpPr>
        <p:spPr/>
        <p:txBody>
          <a:bodyPr/>
          <a:lstStyle/>
          <a:p>
            <a:fld id="{99699862-43F2-4594-A20D-25C30D3C856D}" type="slidenum">
              <a:rPr lang="en-GB" smtClean="0"/>
              <a:t>27</a:t>
            </a:fld>
            <a:endParaRPr lang="en-GB"/>
          </a:p>
        </p:txBody>
      </p:sp>
    </p:spTree>
    <p:extLst>
      <p:ext uri="{BB962C8B-B14F-4D97-AF65-F5344CB8AC3E}">
        <p14:creationId xmlns:p14="http://schemas.microsoft.com/office/powerpoint/2010/main" val="2904875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download the data from </a:t>
            </a:r>
            <a:r>
              <a:rPr lang="en-GB" dirty="0" err="1"/>
              <a:t>github</a:t>
            </a:r>
            <a:r>
              <a:rPr lang="en-GB" dirty="0"/>
              <a:t> onto the google </a:t>
            </a:r>
            <a:r>
              <a:rPr lang="en-GB" dirty="0" err="1"/>
              <a:t>colab</a:t>
            </a:r>
            <a:r>
              <a:rPr lang="en-GB" dirty="0"/>
              <a:t>. </a:t>
            </a:r>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29</a:t>
            </a:fld>
            <a:endParaRPr lang="en-GB"/>
          </a:p>
        </p:txBody>
      </p:sp>
    </p:spTree>
    <p:extLst>
      <p:ext uri="{BB962C8B-B14F-4D97-AF65-F5344CB8AC3E}">
        <p14:creationId xmlns:p14="http://schemas.microsoft.com/office/powerpoint/2010/main" val="2575411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a long list of files which we are going to read, </a:t>
            </a:r>
            <a:r>
              <a:rPr lang="en-GB" dirty="0" err="1"/>
              <a:t>preprocess</a:t>
            </a:r>
            <a:r>
              <a:rPr lang="en-GB" dirty="0"/>
              <a:t> the data and organize it into an ordered dictionary.</a:t>
            </a:r>
          </a:p>
        </p:txBody>
      </p:sp>
      <p:sp>
        <p:nvSpPr>
          <p:cNvPr id="4" name="Slide Number Placeholder 3"/>
          <p:cNvSpPr>
            <a:spLocks noGrp="1"/>
          </p:cNvSpPr>
          <p:nvPr>
            <p:ph type="sldNum" sz="quarter" idx="5"/>
          </p:nvPr>
        </p:nvSpPr>
        <p:spPr/>
        <p:txBody>
          <a:bodyPr/>
          <a:lstStyle/>
          <a:p>
            <a:fld id="{99699862-43F2-4594-A20D-25C30D3C856D}" type="slidenum">
              <a:rPr lang="en-GB" smtClean="0"/>
              <a:t>30</a:t>
            </a:fld>
            <a:endParaRPr lang="en-GB"/>
          </a:p>
        </p:txBody>
      </p:sp>
    </p:spTree>
    <p:extLst>
      <p:ext uri="{BB962C8B-B14F-4D97-AF65-F5344CB8AC3E}">
        <p14:creationId xmlns:p14="http://schemas.microsoft.com/office/powerpoint/2010/main" val="736145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outline, </a:t>
            </a:r>
          </a:p>
          <a:p>
            <a:r>
              <a:rPr lang="en-GB" dirty="0"/>
              <a:t>So we’ll quickly go through some basics of classification, introduce classification in the context of medical imaging through a specific </a:t>
            </a:r>
            <a:r>
              <a:rPr lang="en-GB" dirty="0" err="1"/>
              <a:t>exemple</a:t>
            </a:r>
            <a:r>
              <a:rPr lang="en-GB" dirty="0"/>
              <a:t> case, and go through a few basic data preparation steps to finally obtain our trained classification model. </a:t>
            </a:r>
          </a:p>
          <a:p>
            <a:r>
              <a:rPr lang="en-GB" dirty="0"/>
              <a:t>For each chapter we will go through some code which you can run on google </a:t>
            </a:r>
            <a:r>
              <a:rPr lang="en-GB" dirty="0" err="1"/>
              <a:t>colab</a:t>
            </a:r>
            <a:r>
              <a:rPr lang="en-GB" dirty="0"/>
              <a:t>.</a:t>
            </a:r>
          </a:p>
          <a:p>
            <a:endParaRPr lang="en-GB" dirty="0"/>
          </a:p>
          <a:p>
            <a:r>
              <a:rPr lang="en-GB" dirty="0"/>
              <a:t>The code and data are available on </a:t>
            </a:r>
            <a:r>
              <a:rPr lang="en-GB" dirty="0" err="1"/>
              <a:t>github</a:t>
            </a:r>
            <a:r>
              <a:rPr lang="en-GB" dirty="0"/>
              <a:t>:</a:t>
            </a:r>
          </a:p>
          <a:p>
            <a:r>
              <a:rPr lang="en-GB" dirty="0"/>
              <a:t>https://colab.research.google.com/github/mrphys/MLinCHD_Workshop/blob/WIP_Workshop2/Workshop2/Exercises.ipynb</a:t>
            </a:r>
          </a:p>
          <a:p>
            <a:r>
              <a:rPr lang="en-GB" dirty="0"/>
              <a:t>We will go through the different steps together at the first hands-on.</a:t>
            </a:r>
          </a:p>
        </p:txBody>
      </p:sp>
      <p:sp>
        <p:nvSpPr>
          <p:cNvPr id="4" name="Slide Number Placeholder 3"/>
          <p:cNvSpPr>
            <a:spLocks noGrp="1"/>
          </p:cNvSpPr>
          <p:nvPr>
            <p:ph type="sldNum" sz="quarter" idx="5"/>
          </p:nvPr>
        </p:nvSpPr>
        <p:spPr/>
        <p:txBody>
          <a:bodyPr/>
          <a:lstStyle/>
          <a:p>
            <a:fld id="{99699862-43F2-4594-A20D-25C30D3C856D}" type="slidenum">
              <a:rPr lang="en-GB" smtClean="0"/>
              <a:t>3</a:t>
            </a:fld>
            <a:endParaRPr lang="en-GB"/>
          </a:p>
        </p:txBody>
      </p:sp>
    </p:spTree>
    <p:extLst>
      <p:ext uri="{BB962C8B-B14F-4D97-AF65-F5344CB8AC3E}">
        <p14:creationId xmlns:p14="http://schemas.microsoft.com/office/powerpoint/2010/main" val="2855920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a long list of files which we are going to read, </a:t>
            </a:r>
            <a:r>
              <a:rPr lang="en-GB" dirty="0" err="1"/>
              <a:t>preprocess</a:t>
            </a:r>
            <a:r>
              <a:rPr lang="en-GB" dirty="0"/>
              <a:t> the data and organize it into an ordered dictionary.</a:t>
            </a:r>
          </a:p>
        </p:txBody>
      </p:sp>
      <p:sp>
        <p:nvSpPr>
          <p:cNvPr id="4" name="Slide Number Placeholder 3"/>
          <p:cNvSpPr>
            <a:spLocks noGrp="1"/>
          </p:cNvSpPr>
          <p:nvPr>
            <p:ph type="sldNum" sz="quarter" idx="5"/>
          </p:nvPr>
        </p:nvSpPr>
        <p:spPr/>
        <p:txBody>
          <a:bodyPr/>
          <a:lstStyle/>
          <a:p>
            <a:fld id="{99699862-43F2-4594-A20D-25C30D3C856D}" type="slidenum">
              <a:rPr lang="en-GB" smtClean="0"/>
              <a:t>31</a:t>
            </a:fld>
            <a:endParaRPr lang="en-GB"/>
          </a:p>
        </p:txBody>
      </p:sp>
    </p:spTree>
    <p:extLst>
      <p:ext uri="{BB962C8B-B14F-4D97-AF65-F5344CB8AC3E}">
        <p14:creationId xmlns:p14="http://schemas.microsoft.com/office/powerpoint/2010/main" val="19953130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the whole dataset we might want to access only part of the data ( 2 different timepoints might not hold a lot of additional information for </a:t>
            </a:r>
            <a:r>
              <a:rPr lang="en-GB" dirty="0" err="1"/>
              <a:t>exemple</a:t>
            </a:r>
            <a:r>
              <a:rPr lang="en-GB" dirty="0"/>
              <a:t>). </a:t>
            </a:r>
          </a:p>
          <a:p>
            <a:endParaRPr lang="en-GB" dirty="0"/>
          </a:p>
          <a:p>
            <a:r>
              <a:rPr lang="en-GB" dirty="0"/>
              <a:t>This function takes as input the ordered dictionary (‘data’), the time indexes to select, and only the central slice of the stacks of SAX or all SAX slices.</a:t>
            </a:r>
          </a:p>
          <a:p>
            <a:endParaRPr lang="en-GB" dirty="0"/>
          </a:p>
          <a:p>
            <a:r>
              <a:rPr lang="en-GB" dirty="0"/>
              <a:t>And returns 4 lists with the selected SAX images and labels and the selected non SAX and labels.</a:t>
            </a:r>
          </a:p>
        </p:txBody>
      </p:sp>
      <p:sp>
        <p:nvSpPr>
          <p:cNvPr id="4" name="Slide Number Placeholder 3"/>
          <p:cNvSpPr>
            <a:spLocks noGrp="1"/>
          </p:cNvSpPr>
          <p:nvPr>
            <p:ph type="sldNum" sz="quarter" idx="5"/>
          </p:nvPr>
        </p:nvSpPr>
        <p:spPr/>
        <p:txBody>
          <a:bodyPr/>
          <a:lstStyle/>
          <a:p>
            <a:fld id="{99699862-43F2-4594-A20D-25C30D3C856D}" type="slidenum">
              <a:rPr lang="en-GB" smtClean="0"/>
              <a:t>32</a:t>
            </a:fld>
            <a:endParaRPr lang="en-GB"/>
          </a:p>
        </p:txBody>
      </p:sp>
    </p:spTree>
    <p:extLst>
      <p:ext uri="{BB962C8B-B14F-4D97-AF65-F5344CB8AC3E}">
        <p14:creationId xmlns:p14="http://schemas.microsoft.com/office/powerpoint/2010/main" val="8866788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last steps before using the data : </a:t>
            </a:r>
          </a:p>
          <a:p>
            <a:endParaRPr lang="en-GB" dirty="0"/>
          </a:p>
          <a:p>
            <a:r>
              <a:rPr lang="en-GB" dirty="0"/>
              <a:t>Splitting the dataset into Train, Validation and Test dataset -&gt; Here we pay particular attention to split 60% train, 20 % validation and rest is test data with a similar split between SAX and non SAX data (collecting only central slice of SAX). </a:t>
            </a:r>
          </a:p>
          <a:p>
            <a:endParaRPr lang="en-GB" dirty="0"/>
          </a:p>
          <a:p>
            <a:r>
              <a:rPr lang="en-GB" dirty="0"/>
              <a:t>As previously explained, we might want to have a look at the data before fitting the model.</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33</a:t>
            </a:fld>
            <a:endParaRPr lang="en-GB"/>
          </a:p>
        </p:txBody>
      </p:sp>
    </p:spTree>
    <p:extLst>
      <p:ext uri="{BB962C8B-B14F-4D97-AF65-F5344CB8AC3E}">
        <p14:creationId xmlns:p14="http://schemas.microsoft.com/office/powerpoint/2010/main" val="37995851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initialize some seeds to have a reproducible piece of code.</a:t>
            </a:r>
          </a:p>
          <a:p>
            <a:endParaRPr lang="en-GB" dirty="0"/>
          </a:p>
          <a:p>
            <a:r>
              <a:rPr lang="en-GB" dirty="0"/>
              <a:t>You now have the data and model that are ready. </a:t>
            </a:r>
          </a:p>
          <a:p>
            <a:endParaRPr lang="en-GB" dirty="0"/>
          </a:p>
          <a:p>
            <a:r>
              <a:rPr lang="en-GB" dirty="0"/>
              <a:t>We can fit the model to the data.</a:t>
            </a:r>
          </a:p>
          <a:p>
            <a:endParaRPr lang="en-GB" dirty="0"/>
          </a:p>
          <a:p>
            <a:r>
              <a:rPr lang="en-GB" dirty="0"/>
              <a:t>This shouldn’t take too long -&gt; And then you can see what happened during the training using the history output </a:t>
            </a:r>
          </a:p>
          <a:p>
            <a:r>
              <a:rPr lang="en-GB" dirty="0"/>
              <a:t>Let’s plot the loss and metrics to see. -&gt; We can see the training worked minimizing the loss, There is a discrepancy between the training and validation loss and we will talk about that in the next session but we call this overfitting.</a:t>
            </a:r>
          </a:p>
          <a:p>
            <a:endParaRPr lang="en-GB" dirty="0"/>
          </a:p>
          <a:p>
            <a:r>
              <a:rPr lang="en-GB" dirty="0"/>
              <a:t>Similarly for the accuracy -&gt; we obtain perfect accuracy for training and a lower but decent validation.</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34</a:t>
            </a:fld>
            <a:endParaRPr lang="en-GB"/>
          </a:p>
        </p:txBody>
      </p:sp>
    </p:spTree>
    <p:extLst>
      <p:ext uri="{BB962C8B-B14F-4D97-AF65-F5344CB8AC3E}">
        <p14:creationId xmlns:p14="http://schemas.microsoft.com/office/powerpoint/2010/main" val="1584880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satisfied with the training and validation you would usually characterize the final model on a test set.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Where this model reached an accuracy of </a:t>
            </a:r>
            <a:r>
              <a:rPr lang="en-GB" sz="1200" b="0" i="0" dirty="0">
                <a:solidFill>
                  <a:srgbClr val="D4D4D4"/>
                </a:solidFill>
                <a:effectLst/>
                <a:latin typeface="Arial" panose="020B0604020202020204" pitchFamily="34" charset="0"/>
                <a:cs typeface="Arial" panose="020B0604020202020204" pitchFamily="34" charset="0"/>
              </a:rPr>
              <a:t>accuracy: 0.87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D4D4D4"/>
                </a:solidFill>
                <a:effectLst/>
                <a:latin typeface="Arial" panose="020B0604020202020204" pitchFamily="34" charset="0"/>
                <a:cs typeface="Arial" panose="020B0604020202020204" pitchFamily="34" charset="0"/>
              </a:rPr>
              <a:t>And you can </a:t>
            </a:r>
            <a:r>
              <a:rPr lang="en-GB" sz="1200" b="0" i="0" dirty="0" err="1">
                <a:solidFill>
                  <a:srgbClr val="D4D4D4"/>
                </a:solidFill>
                <a:effectLst/>
                <a:latin typeface="Arial" panose="020B0604020202020204" pitchFamily="34" charset="0"/>
                <a:cs typeface="Arial" panose="020B0604020202020204" pitchFamily="34" charset="0"/>
              </a:rPr>
              <a:t>vizualize</a:t>
            </a:r>
            <a:r>
              <a:rPr lang="en-GB" sz="1200" b="0" i="0" dirty="0">
                <a:solidFill>
                  <a:srgbClr val="D4D4D4"/>
                </a:solidFill>
                <a:effectLst/>
                <a:latin typeface="Arial" panose="020B0604020202020204" pitchFamily="34" charset="0"/>
                <a:cs typeface="Arial" panose="020B0604020202020204" pitchFamily="34" charset="0"/>
              </a:rPr>
              <a:t> the errors/successes.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D4D4D4"/>
                </a:solidFill>
                <a:effectLst/>
                <a:latin typeface="Arial" panose="020B0604020202020204" pitchFamily="34" charset="0"/>
                <a:cs typeface="Arial" panose="020B0604020202020204" pitchFamily="34" charset="0"/>
              </a:rPr>
              <a:t>In this case the dataset is quite small but even then with a simple model a decent classifier could be devised.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dirty="0">
              <a:solidFill>
                <a:srgbClr val="D4D4D4"/>
              </a:solidFill>
              <a:effectLst/>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solidFill>
                  <a:srgbClr val="D4D4D4"/>
                </a:solidFill>
                <a:effectLst/>
                <a:latin typeface="Arial" panose="020B0604020202020204" pitchFamily="34" charset="0"/>
                <a:cs typeface="Arial" panose="020B0604020202020204" pitchFamily="34" charset="0"/>
              </a:rPr>
              <a:t>With larger datasets/different architectures better accuracy are sure to be obtainable and you can play with the code to see if you can improve on the current model.</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35</a:t>
            </a:fld>
            <a:endParaRPr lang="en-GB"/>
          </a:p>
        </p:txBody>
      </p:sp>
    </p:spTree>
    <p:extLst>
      <p:ext uri="{BB962C8B-B14F-4D97-AF65-F5344CB8AC3E}">
        <p14:creationId xmlns:p14="http://schemas.microsoft.com/office/powerpoint/2010/main" val="2890064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In conclusion, </a:t>
            </a:r>
          </a:p>
          <a:p>
            <a:pPr marL="0" indent="0">
              <a:buNone/>
            </a:pPr>
            <a:r>
              <a:rPr lang="en-GB" dirty="0"/>
              <a:t>I hope this helped clarifying the building blocks of classification.</a:t>
            </a:r>
          </a:p>
          <a:p>
            <a:pPr marL="0" indent="0">
              <a:buNone/>
            </a:pPr>
            <a:endParaRPr lang="en-GB" dirty="0"/>
          </a:p>
          <a:p>
            <a:pPr marL="0" indent="0">
              <a:buNone/>
            </a:pPr>
            <a:r>
              <a:rPr lang="en-GB" dirty="0"/>
              <a:t>We learnt how to create a basic ML Classification model, prepare the DICOM data for a specific machine learning application and learnt a modest classifier for Short axis images.</a:t>
            </a:r>
          </a:p>
          <a:p>
            <a:pPr marL="0" indent="0">
              <a:buNone/>
            </a:pPr>
            <a:endParaRPr lang="en-GB" dirty="0"/>
          </a:p>
          <a:p>
            <a:r>
              <a:rPr lang="en-GB" dirty="0"/>
              <a:t>Hopefully this helps you all to start off your own projects.</a:t>
            </a:r>
          </a:p>
          <a:p>
            <a:endParaRPr lang="en-GB" dirty="0"/>
          </a:p>
          <a:p>
            <a:r>
              <a:rPr lang="en-GB" dirty="0"/>
              <a:t>The tutorials and data as well as the video of this talk will be available on the </a:t>
            </a:r>
            <a:r>
              <a:rPr lang="en-GB" dirty="0" err="1"/>
              <a:t>github</a:t>
            </a:r>
            <a:r>
              <a:rPr lang="en-GB" dirty="0"/>
              <a:t> repository.</a:t>
            </a:r>
          </a:p>
          <a:p>
            <a:pPr marL="0" indent="0">
              <a:buNone/>
            </a:pPr>
            <a:endParaRPr lang="en-GB" dirty="0"/>
          </a:p>
          <a:p>
            <a:r>
              <a:rPr lang="en-GB" b="1" dirty="0">
                <a:effectLst/>
                <a:latin typeface="Arial" panose="020B0604020202020204" pitchFamily="34" charset="0"/>
                <a:cs typeface="Arial" panose="020B0604020202020204" pitchFamily="34" charset="0"/>
              </a:rPr>
              <a:t>In the next lessons:</a:t>
            </a:r>
          </a:p>
          <a:p>
            <a:endParaRPr lang="en-GB" b="1" dirty="0">
              <a:latin typeface="Arial" panose="020B0604020202020204" pitchFamily="34" charset="0"/>
              <a:cs typeface="Arial" panose="020B0604020202020204" pitchFamily="34" charset="0"/>
            </a:endParaRPr>
          </a:p>
          <a:p>
            <a:r>
              <a:rPr lang="en-GB" dirty="0">
                <a:effectLst/>
                <a:latin typeface="Arial" panose="020B0604020202020204" pitchFamily="34" charset="0"/>
                <a:cs typeface="Arial" panose="020B0604020202020204" pitchFamily="34" charset="0"/>
              </a:rPr>
              <a:t>Improving performance / Reducing overfitting ! </a:t>
            </a:r>
            <a:endParaRPr lang="en-GB" dirty="0"/>
          </a:p>
          <a:p>
            <a:r>
              <a:rPr lang="en-GB" dirty="0"/>
              <a:t>Discuss the future of classification in CMR  (different applications, papers and perspectives)</a:t>
            </a:r>
          </a:p>
          <a:p>
            <a:endParaRPr lang="en-GB" dirty="0"/>
          </a:p>
          <a:p>
            <a:r>
              <a:rPr lang="en-GB" dirty="0"/>
              <a:t>Finally in the 4</a:t>
            </a:r>
            <a:r>
              <a:rPr lang="en-GB" baseline="30000" dirty="0"/>
              <a:t>th</a:t>
            </a:r>
            <a:r>
              <a:rPr lang="en-GB" dirty="0"/>
              <a:t> session, you will have a look at image segmentation which can be seen as a pixelwise classification problem.</a:t>
            </a:r>
          </a:p>
          <a:p>
            <a:endParaRPr lang="en-GB" b="1" dirty="0">
              <a:effectLst/>
              <a:latin typeface="Arial" panose="020B0604020202020204" pitchFamily="34" charset="0"/>
              <a:cs typeface="Arial" panose="020B0604020202020204" pitchFamily="34" charset="0"/>
            </a:endParaRPr>
          </a:p>
          <a:p>
            <a:pPr marL="0" indent="0">
              <a:buNone/>
            </a:pPr>
            <a:endParaRPr lang="en-GB" dirty="0"/>
          </a:p>
          <a:p>
            <a:pPr marL="0" indent="0">
              <a:buNone/>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36</a:t>
            </a:fld>
            <a:endParaRPr lang="en-GB"/>
          </a:p>
        </p:txBody>
      </p:sp>
    </p:spTree>
    <p:extLst>
      <p:ext uri="{BB962C8B-B14F-4D97-AF65-F5344CB8AC3E}">
        <p14:creationId xmlns:p14="http://schemas.microsoft.com/office/powerpoint/2010/main" val="2802348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37</a:t>
            </a:fld>
            <a:endParaRPr lang="en-GB"/>
          </a:p>
        </p:txBody>
      </p:sp>
    </p:spTree>
    <p:extLst>
      <p:ext uri="{BB962C8B-B14F-4D97-AF65-F5344CB8AC3E}">
        <p14:creationId xmlns:p14="http://schemas.microsoft.com/office/powerpoint/2010/main" val="750151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first a bit about the basics of classification</a:t>
            </a:r>
          </a:p>
        </p:txBody>
      </p:sp>
      <p:sp>
        <p:nvSpPr>
          <p:cNvPr id="4" name="Slide Number Placeholder 3"/>
          <p:cNvSpPr>
            <a:spLocks noGrp="1"/>
          </p:cNvSpPr>
          <p:nvPr>
            <p:ph type="sldNum" sz="quarter" idx="5"/>
          </p:nvPr>
        </p:nvSpPr>
        <p:spPr/>
        <p:txBody>
          <a:bodyPr/>
          <a:lstStyle/>
          <a:p>
            <a:fld id="{99699862-43F2-4594-A20D-25C30D3C856D}" type="slidenum">
              <a:rPr lang="en-GB" smtClean="0"/>
              <a:t>4</a:t>
            </a:fld>
            <a:endParaRPr lang="en-GB"/>
          </a:p>
        </p:txBody>
      </p:sp>
    </p:spTree>
    <p:extLst>
      <p:ext uri="{BB962C8B-B14F-4D97-AF65-F5344CB8AC3E}">
        <p14:creationId xmlns:p14="http://schemas.microsoft.com/office/powerpoint/2010/main" val="4101272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we mean by classifying ? </a:t>
            </a:r>
          </a:p>
          <a:p>
            <a:r>
              <a:rPr lang="en-GB" dirty="0"/>
              <a:t>Simply put we aim at differentiating meaningful groups. </a:t>
            </a:r>
          </a:p>
          <a:p>
            <a:endParaRPr lang="en-GB" dirty="0"/>
          </a:p>
          <a:p>
            <a:r>
              <a:rPr lang="en-GB" dirty="0"/>
              <a:t>It can be Done in a binary way as shown here -&gt; </a:t>
            </a:r>
          </a:p>
          <a:p>
            <a:r>
              <a:rPr lang="en-GB" dirty="0"/>
              <a:t>Here we could imagine differentiating a group of patient from healthy volunteers given a single “feature”  x which could correspond to something such as age, myocardial thickness or T1 value.</a:t>
            </a:r>
          </a:p>
          <a:p>
            <a:endParaRPr lang="en-GB" dirty="0"/>
          </a:p>
          <a:p>
            <a:r>
              <a:rPr lang="en-GB" dirty="0"/>
              <a:t>Similarly information can be combined, and use for </a:t>
            </a:r>
            <a:r>
              <a:rPr lang="en-GB" dirty="0" err="1"/>
              <a:t>exemple</a:t>
            </a:r>
            <a:r>
              <a:rPr lang="en-GB" dirty="0"/>
              <a:t> age (x1) and myocardial thickness (x2) to determine between healthy volunteers and patients. This is then still a binary classification problem but with multiple input features.</a:t>
            </a:r>
          </a:p>
          <a:p>
            <a:endParaRPr lang="en-GB" dirty="0"/>
          </a:p>
          <a:p>
            <a:r>
              <a:rPr lang="en-GB" dirty="0"/>
              <a:t>Finally you can have a multi class and multi feature problem where you want to classify different diseases given multiple features.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a:t>
            </a:fld>
            <a:endParaRPr lang="en-GB"/>
          </a:p>
        </p:txBody>
      </p:sp>
    </p:spTree>
    <p:extLst>
      <p:ext uri="{BB962C8B-B14F-4D97-AF65-F5344CB8AC3E}">
        <p14:creationId xmlns:p14="http://schemas.microsoft.com/office/powerpoint/2010/main" val="16935729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can you formulate the problem ? </a:t>
            </a:r>
          </a:p>
          <a:p>
            <a:endParaRPr lang="en-GB" dirty="0"/>
          </a:p>
          <a:p>
            <a:r>
              <a:rPr lang="en-GB" dirty="0"/>
              <a:t>Imagine having two groups with the following distribution. </a:t>
            </a:r>
          </a:p>
          <a:p>
            <a:r>
              <a:rPr lang="en-GB" dirty="0"/>
              <a:t>What is the probability that a new point with Feature x belongs to one group or another?</a:t>
            </a:r>
          </a:p>
          <a:p>
            <a:endParaRPr lang="en-GB" dirty="0"/>
          </a:p>
          <a:p>
            <a:r>
              <a:rPr lang="en-GB" dirty="0"/>
              <a:t>What would you say would be the </a:t>
            </a:r>
            <a:r>
              <a:rPr lang="en-GB" sz="1200" dirty="0"/>
              <a:t>Probability of a point with Feature = 30 to be of class 1 for </a:t>
            </a:r>
            <a:r>
              <a:rPr lang="en-GB" sz="1200" dirty="0" err="1"/>
              <a:t>exemple</a:t>
            </a:r>
            <a:r>
              <a:rPr lang="en-GB" sz="1200" dirty="0"/>
              <a:t>  ? Pretty low. Or 50? Or 80?</a:t>
            </a:r>
          </a:p>
          <a:p>
            <a:endParaRPr lang="en-GB" dirty="0"/>
          </a:p>
          <a:p>
            <a:r>
              <a:rPr lang="en-GB" dirty="0"/>
              <a:t>You could do a linear regression as described in the previous lesson. But you can see that it does not really represent a probability. It has values outside of [0 1] and actually is a bad estimator in case of class imbalance.</a:t>
            </a:r>
          </a:p>
          <a:p>
            <a:endParaRPr lang="en-GB" dirty="0"/>
          </a:p>
          <a:p>
            <a:r>
              <a:rPr lang="en-GB" dirty="0"/>
              <a:t>A more elegant solution and better fit to the problem is a logistic function. As it’s name indicates logistic regression aims at fitting the logistic function which is constrained to [0 1] values and is better suited to binomial fitting (where y can only take two values).</a:t>
            </a:r>
          </a:p>
        </p:txBody>
      </p:sp>
      <p:sp>
        <p:nvSpPr>
          <p:cNvPr id="4" name="Slide Number Placeholder 3"/>
          <p:cNvSpPr>
            <a:spLocks noGrp="1"/>
          </p:cNvSpPr>
          <p:nvPr>
            <p:ph type="sldNum" sz="quarter" idx="5"/>
          </p:nvPr>
        </p:nvSpPr>
        <p:spPr/>
        <p:txBody>
          <a:bodyPr/>
          <a:lstStyle/>
          <a:p>
            <a:fld id="{99699862-43F2-4594-A20D-25C30D3C856D}" type="slidenum">
              <a:rPr lang="en-GB" smtClean="0"/>
              <a:t>6</a:t>
            </a:fld>
            <a:endParaRPr lang="en-GB"/>
          </a:p>
        </p:txBody>
      </p:sp>
    </p:spTree>
    <p:extLst>
      <p:ext uri="{BB962C8B-B14F-4D97-AF65-F5344CB8AC3E}">
        <p14:creationId xmlns:p14="http://schemas.microsoft.com/office/powerpoint/2010/main" val="2279355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easily implementable via machine learning. A simple logistic regression can be performed as you would do for a linear regression but replacing the last activation function by a sigmoid function</a:t>
            </a:r>
          </a:p>
          <a:p>
            <a:endParaRPr lang="en-GB" dirty="0"/>
          </a:p>
          <a:p>
            <a:r>
              <a:rPr lang="en-GB" dirty="0"/>
              <a:t>So you would have a vector of inputs (age, salt intake, etc), a set of learnable weights and bias </a:t>
            </a:r>
            <a:r>
              <a:rPr lang="en-GB" dirty="0" err="1"/>
              <a:t>w.x+b</a:t>
            </a:r>
            <a:r>
              <a:rPr lang="en-GB" dirty="0"/>
              <a:t> to optimally classify the data and the sigmoid activation function providing the output probability (that you have hyper tension for </a:t>
            </a:r>
            <a:r>
              <a:rPr lang="en-GB" dirty="0" err="1"/>
              <a:t>exemple</a:t>
            </a:r>
            <a:r>
              <a:rPr lang="en-GB" dirty="0"/>
              <a:t>). </a:t>
            </a:r>
          </a:p>
        </p:txBody>
      </p:sp>
      <p:sp>
        <p:nvSpPr>
          <p:cNvPr id="4" name="Slide Number Placeholder 3"/>
          <p:cNvSpPr>
            <a:spLocks noGrp="1"/>
          </p:cNvSpPr>
          <p:nvPr>
            <p:ph type="sldNum" sz="quarter" idx="5"/>
          </p:nvPr>
        </p:nvSpPr>
        <p:spPr/>
        <p:txBody>
          <a:bodyPr/>
          <a:lstStyle/>
          <a:p>
            <a:fld id="{99699862-43F2-4594-A20D-25C30D3C856D}" type="slidenum">
              <a:rPr lang="en-GB" smtClean="0"/>
              <a:t>7</a:t>
            </a:fld>
            <a:endParaRPr lang="en-GB"/>
          </a:p>
        </p:txBody>
      </p:sp>
    </p:spTree>
    <p:extLst>
      <p:ext uri="{BB962C8B-B14F-4D97-AF65-F5344CB8AC3E}">
        <p14:creationId xmlns:p14="http://schemas.microsoft.com/office/powerpoint/2010/main" val="3063950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Additionally to the network architecture a loss function is computed to learn the optimal weights and bias.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Classification tasks often use the cross entropy loss (i.e.log loss).</a:t>
                </a:r>
              </a:p>
              <a:p>
                <a:endParaRPr lang="en-GB" dirty="0"/>
              </a:p>
              <a:p>
                <a:r>
                  <a:rPr lang="en-GB" dirty="0"/>
                  <a:t>Without going into the details, cross-entropy gives a measure of dissimilarity between true and predicted labels for any number of classes </a:t>
                </a:r>
                <a:r>
                  <a:rPr lang="en-GB" dirty="0" err="1"/>
                  <a:t>i</a:t>
                </a:r>
                <a:r>
                  <a:rPr lang="en-GB" dirty="0"/>
                  <a:t>. </a:t>
                </a:r>
              </a:p>
              <a:p>
                <a:endParaRPr lang="en-GB" dirty="0"/>
              </a:p>
              <a:p>
                <a:r>
                  <a:rPr lang="en-GB" dirty="0"/>
                  <a:t>In the case of two classes it is called binary cross entropy -&gt; and the formula is given as shown here where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𝑦</m:t>
                        </m:r>
                      </m:e>
                    </m:acc>
                  </m:oMath>
                </a14:m>
                <a:r>
                  <a:rPr lang="en-GB" dirty="0"/>
                  <a:t> is the estimation and y the truth</a:t>
                </a:r>
              </a:p>
              <a:p>
                <a:endParaRPr lang="en-GB" dirty="0"/>
              </a:p>
              <a:p>
                <a:r>
                  <a:rPr lang="en-GB" dirty="0"/>
                  <a:t>binary cross entropy is a maximum likelihood estimator for binomial distributions while MSE is a maximum likelihood estimator for normally distributed data.</a:t>
                </a:r>
              </a:p>
              <a:p>
                <a:endParaRPr lang="en-GB"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Additionally to the network architecture a loss function is computed to learn the optimal weights and bias.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Classification tasks often use the cross entropy loss (i.e.log loss).</a:t>
                </a:r>
              </a:p>
              <a:p>
                <a:endParaRPr lang="en-GB" dirty="0"/>
              </a:p>
              <a:p>
                <a:r>
                  <a:rPr lang="en-GB" dirty="0"/>
                  <a:t>Without going into the details, cross-entropy gives a measure of dissimilarity between true and predicted labels for any number of classes </a:t>
                </a:r>
                <a:r>
                  <a:rPr lang="en-GB" dirty="0" err="1"/>
                  <a:t>i</a:t>
                </a:r>
                <a:r>
                  <a:rPr lang="en-GB" dirty="0"/>
                  <a:t>. </a:t>
                </a:r>
              </a:p>
              <a:p>
                <a:endParaRPr lang="en-GB" dirty="0"/>
              </a:p>
              <a:p>
                <a:r>
                  <a:rPr lang="en-GB" dirty="0"/>
                  <a:t>In the case of two classes it is called binary cross entropy -&gt; and the formula is given as shown here where </a:t>
                </a:r>
                <a:r>
                  <a:rPr lang="en-GB" b="0" i="0">
                    <a:latin typeface="Cambria Math" panose="02040503050406030204" pitchFamily="18" charset="0"/>
                  </a:rPr>
                  <a:t>𝑦 ̂</a:t>
                </a:r>
                <a:r>
                  <a:rPr lang="en-GB" dirty="0"/>
                  <a:t> is the estimation and y the truth</a:t>
                </a:r>
              </a:p>
              <a:p>
                <a:endParaRPr lang="en-GB" dirty="0"/>
              </a:p>
              <a:p>
                <a:r>
                  <a:rPr lang="en-GB" dirty="0"/>
                  <a:t>binary cross entropy is a maximum likelihood estimator for binomial distributions while MSE is a maximum likelihood estimator for normally distributed data.</a:t>
                </a:r>
              </a:p>
              <a:p>
                <a:endParaRPr lang="en-GB" dirty="0"/>
              </a:p>
            </p:txBody>
          </p:sp>
        </mc:Fallback>
      </mc:AlternateContent>
      <p:sp>
        <p:nvSpPr>
          <p:cNvPr id="4" name="Slide Number Placeholder 3"/>
          <p:cNvSpPr>
            <a:spLocks noGrp="1"/>
          </p:cNvSpPr>
          <p:nvPr>
            <p:ph type="sldNum" sz="quarter" idx="5"/>
          </p:nvPr>
        </p:nvSpPr>
        <p:spPr/>
        <p:txBody>
          <a:bodyPr/>
          <a:lstStyle/>
          <a:p>
            <a:fld id="{99699862-43F2-4594-A20D-25C30D3C856D}" type="slidenum">
              <a:rPr lang="en-GB" smtClean="0"/>
              <a:t>8</a:t>
            </a:fld>
            <a:endParaRPr lang="en-GB"/>
          </a:p>
        </p:txBody>
      </p:sp>
    </p:spTree>
    <p:extLst>
      <p:ext uri="{BB962C8B-B14F-4D97-AF65-F5344CB8AC3E}">
        <p14:creationId xmlns:p14="http://schemas.microsoft.com/office/powerpoint/2010/main" val="1658744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now start with our first hands-on session where we will aim at implementing a simple Logistic regression using </a:t>
            </a:r>
            <a:r>
              <a:rPr lang="en-GB" dirty="0" err="1"/>
              <a:t>Tensorflow</a:t>
            </a:r>
            <a:r>
              <a:rPr lang="en-GB" dirty="0"/>
              <a:t>.</a:t>
            </a:r>
          </a:p>
          <a:p>
            <a:endParaRPr lang="en-GB" dirty="0"/>
          </a:p>
          <a:p>
            <a:r>
              <a:rPr lang="en-GB" dirty="0"/>
              <a:t>The code and data are available on </a:t>
            </a:r>
            <a:r>
              <a:rPr lang="en-GB" dirty="0" err="1"/>
              <a:t>github</a:t>
            </a:r>
            <a:endParaRPr lang="en-GB" dirty="0"/>
          </a:p>
          <a:p>
            <a:r>
              <a:rPr lang="en-GB" dirty="0"/>
              <a:t>Which you can download at https://github.com/mrphys/MLinCHD_Workshop  (put in the chat box) </a:t>
            </a:r>
          </a:p>
          <a:p>
            <a:endParaRPr lang="en-GB" dirty="0"/>
          </a:p>
          <a:p>
            <a:r>
              <a:rPr lang="en-GB" dirty="0"/>
              <a:t>Let’s upload the </a:t>
            </a:r>
            <a:r>
              <a:rPr lang="en-GB" dirty="0" err="1"/>
              <a:t>MLinCHD_Workshop</a:t>
            </a:r>
            <a:r>
              <a:rPr lang="en-GB" dirty="0"/>
              <a:t>/Workshop2/</a:t>
            </a:r>
            <a:r>
              <a:rPr lang="en-GB" dirty="0" err="1"/>
              <a:t>Exercises.ipynb</a:t>
            </a:r>
            <a:r>
              <a:rPr lang="en-GB" dirty="0"/>
              <a:t> in google </a:t>
            </a:r>
            <a:r>
              <a:rPr lang="en-GB" dirty="0" err="1"/>
              <a:t>Colab</a:t>
            </a:r>
            <a:endParaRPr lang="en-GB" dirty="0"/>
          </a:p>
          <a:p>
            <a:endParaRPr lang="en-GB" dirty="0"/>
          </a:p>
          <a:p>
            <a:r>
              <a:rPr lang="en-GB" dirty="0"/>
              <a:t>Try to run the first cell when you are done and let me know if anyone is having an issue.</a:t>
            </a:r>
          </a:p>
        </p:txBody>
      </p:sp>
      <p:sp>
        <p:nvSpPr>
          <p:cNvPr id="4" name="Slide Number Placeholder 3"/>
          <p:cNvSpPr>
            <a:spLocks noGrp="1"/>
          </p:cNvSpPr>
          <p:nvPr>
            <p:ph type="sldNum" sz="quarter" idx="5"/>
          </p:nvPr>
        </p:nvSpPr>
        <p:spPr/>
        <p:txBody>
          <a:bodyPr/>
          <a:lstStyle/>
          <a:p>
            <a:fld id="{99699862-43F2-4594-A20D-25C30D3C856D}" type="slidenum">
              <a:rPr lang="en-GB" smtClean="0"/>
              <a:t>9</a:t>
            </a:fld>
            <a:endParaRPr lang="en-GB"/>
          </a:p>
        </p:txBody>
      </p:sp>
    </p:spTree>
    <p:extLst>
      <p:ext uri="{BB962C8B-B14F-4D97-AF65-F5344CB8AC3E}">
        <p14:creationId xmlns:p14="http://schemas.microsoft.com/office/powerpoint/2010/main" val="28334436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4962"/>
            <a:ext cx="9144000" cy="1909763"/>
          </a:xfrm>
        </p:spPr>
        <p:txBody>
          <a:bodyPr anchor="b">
            <a:normAutofit/>
          </a:bodyPr>
          <a:lstStyle>
            <a:lvl1pPr algn="ctr">
              <a:defRPr sz="4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2200">
                <a:solidFill>
                  <a:schemeClr val="accent3">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9" name="UCL Branding">
            <a:extLst>
              <a:ext uri="{FF2B5EF4-FFF2-40B4-BE49-F238E27FC236}">
                <a16:creationId xmlns:a16="http://schemas.microsoft.com/office/drawing/2014/main" id="{F591F0EA-5FCC-DA88-6260-A6F140797B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260152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97932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79865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0199"/>
            <a:ext cx="9144000" cy="1909763"/>
          </a:xfrm>
        </p:spPr>
        <p:txBody>
          <a:bodyPr anchor="b"/>
          <a:lstStyle>
            <a:lvl1pPr algn="ctr">
              <a:defRPr sz="54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8" name="UCL Branding">
            <a:extLst>
              <a:ext uri="{FF2B5EF4-FFF2-40B4-BE49-F238E27FC236}">
                <a16:creationId xmlns:a16="http://schemas.microsoft.com/office/drawing/2014/main" id="{F83395E7-32D1-35DF-3E24-D391FD16DC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181321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2435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102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20556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99518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87431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223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2312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88964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48026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6132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73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E140-E400-DD26-90B6-67BA95134C7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5937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24819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9192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615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6279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41038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6911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24/08/2022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51525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80"/>
            <a:ext cx="10515600" cy="92684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831207"/>
            <a:ext cx="10515600" cy="43457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97661A4E-DC1F-4803-377D-FBF0A8C2037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3269341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120000"/>
        </a:lnSpc>
        <a:spcBef>
          <a:spcPts val="1000"/>
        </a:spcBef>
        <a:spcAft>
          <a:spcPts val="6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79"/>
            <a:ext cx="10515600" cy="1076831"/>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981199"/>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24/08/2022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037E3DC0-4986-CF21-DF02-6AA034BB091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166464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F9A697-9B8C-68A1-D3C6-93DA27964A2B}"/>
              </a:ext>
            </a:extLst>
          </p:cNvPr>
          <p:cNvSpPr>
            <a:spLocks noGrp="1"/>
          </p:cNvSpPr>
          <p:nvPr>
            <p:ph type="title"/>
          </p:nvPr>
        </p:nvSpPr>
        <p:spPr>
          <a:xfrm>
            <a:off x="838200" y="257893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Tree>
    <p:extLst>
      <p:ext uri="{BB962C8B-B14F-4D97-AF65-F5344CB8AC3E}">
        <p14:creationId xmlns:p14="http://schemas.microsoft.com/office/powerpoint/2010/main" val="1044789445"/>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40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5.wdp"/><Relationship Id="rId3" Type="http://schemas.openxmlformats.org/officeDocument/2006/relationships/image" Target="../media/image28.jpg"/><Relationship Id="rId7" Type="http://schemas.microsoft.com/office/2007/relationships/hdphoto" Target="../media/hdphoto2.wdp"/><Relationship Id="rId12"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0.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32.png"/><Relationship Id="rId4" Type="http://schemas.openxmlformats.org/officeDocument/2006/relationships/image" Target="../media/image29.png"/><Relationship Id="rId9" Type="http://schemas.microsoft.com/office/2007/relationships/hdphoto" Target="../media/hdphoto3.wdp"/><Relationship Id="rId14" Type="http://schemas.openxmlformats.org/officeDocument/2006/relationships/image" Target="../media/image34.png"/></Relationships>
</file>

<file path=ppt/slides/_rels/slide15.xml.rels><?xml version="1.0" encoding="UTF-8" standalone="yes"?>
<Relationships xmlns="http://schemas.openxmlformats.org/package/2006/relationships"><Relationship Id="rId13" Type="http://schemas.openxmlformats.org/officeDocument/2006/relationships/image" Target="../media/image39.png"/><Relationship Id="rId18" Type="http://schemas.microsoft.com/office/2007/relationships/hdphoto" Target="../media/hdphoto3.wdp"/><Relationship Id="rId26" Type="http://schemas.microsoft.com/office/2007/relationships/hdphoto" Target="../media/hdphoto14.wdp"/><Relationship Id="rId21" Type="http://schemas.openxmlformats.org/officeDocument/2006/relationships/image" Target="../media/image40.png"/><Relationship Id="rId34" Type="http://schemas.microsoft.com/office/2007/relationships/hdphoto" Target="../media/hdphoto6.wdp"/><Relationship Id="rId7" Type="http://schemas.openxmlformats.org/officeDocument/2006/relationships/image" Target="../media/image37.png"/><Relationship Id="rId12" Type="http://schemas.microsoft.com/office/2007/relationships/hdphoto" Target="../media/hdphoto10.wdp"/><Relationship Id="rId17" Type="http://schemas.openxmlformats.org/officeDocument/2006/relationships/image" Target="../media/image31.png"/><Relationship Id="rId25" Type="http://schemas.openxmlformats.org/officeDocument/2006/relationships/image" Target="../media/image42.png"/><Relationship Id="rId33" Type="http://schemas.openxmlformats.org/officeDocument/2006/relationships/image" Target="../media/image34.png"/><Relationship Id="rId38" Type="http://schemas.microsoft.com/office/2007/relationships/hdphoto" Target="../media/hdphoto18.wdp"/><Relationship Id="rId2" Type="http://schemas.openxmlformats.org/officeDocument/2006/relationships/notesSlide" Target="../notesSlides/notesSlide15.xml"/><Relationship Id="rId16" Type="http://schemas.microsoft.com/office/2007/relationships/hdphoto" Target="../media/hdphoto2.wdp"/><Relationship Id="rId20" Type="http://schemas.microsoft.com/office/2007/relationships/hdphoto" Target="../media/hdphoto4.wdp"/><Relationship Id="rId29" Type="http://schemas.openxmlformats.org/officeDocument/2006/relationships/image" Target="../media/image43.png"/><Relationship Id="rId1" Type="http://schemas.openxmlformats.org/officeDocument/2006/relationships/slideLayout" Target="../slideLayouts/slideLayout7.xml"/><Relationship Id="rId6" Type="http://schemas.microsoft.com/office/2007/relationships/hdphoto" Target="../media/hdphoto8.wdp"/><Relationship Id="rId11" Type="http://schemas.openxmlformats.org/officeDocument/2006/relationships/image" Target="../media/image38.png"/><Relationship Id="rId24" Type="http://schemas.microsoft.com/office/2007/relationships/hdphoto" Target="../media/hdphoto13.wdp"/><Relationship Id="rId32" Type="http://schemas.microsoft.com/office/2007/relationships/hdphoto" Target="../media/hdphoto16.wdp"/><Relationship Id="rId37" Type="http://schemas.openxmlformats.org/officeDocument/2006/relationships/image" Target="../media/image46.png"/><Relationship Id="rId5" Type="http://schemas.openxmlformats.org/officeDocument/2006/relationships/image" Target="../media/image36.png"/><Relationship Id="rId15" Type="http://schemas.openxmlformats.org/officeDocument/2006/relationships/image" Target="../media/image30.png"/><Relationship Id="rId23" Type="http://schemas.openxmlformats.org/officeDocument/2006/relationships/image" Target="../media/image41.png"/><Relationship Id="rId28" Type="http://schemas.microsoft.com/office/2007/relationships/hdphoto" Target="../media/hdphoto5.wdp"/><Relationship Id="rId36" Type="http://schemas.microsoft.com/office/2007/relationships/hdphoto" Target="../media/hdphoto17.wdp"/><Relationship Id="rId10" Type="http://schemas.microsoft.com/office/2007/relationships/hdphoto" Target="../media/hdphoto1.wdp"/><Relationship Id="rId19" Type="http://schemas.openxmlformats.org/officeDocument/2006/relationships/image" Target="../media/image32.png"/><Relationship Id="rId31" Type="http://schemas.openxmlformats.org/officeDocument/2006/relationships/image" Target="../media/image44.png"/><Relationship Id="rId4" Type="http://schemas.microsoft.com/office/2007/relationships/hdphoto" Target="../media/hdphoto7.wdp"/><Relationship Id="rId9" Type="http://schemas.openxmlformats.org/officeDocument/2006/relationships/image" Target="../media/image29.png"/><Relationship Id="rId14" Type="http://schemas.microsoft.com/office/2007/relationships/hdphoto" Target="../media/hdphoto11.wdp"/><Relationship Id="rId22" Type="http://schemas.microsoft.com/office/2007/relationships/hdphoto" Target="../media/hdphoto12.wdp"/><Relationship Id="rId27" Type="http://schemas.openxmlformats.org/officeDocument/2006/relationships/image" Target="../media/image33.png"/><Relationship Id="rId30" Type="http://schemas.microsoft.com/office/2007/relationships/hdphoto" Target="../media/hdphoto15.wdp"/><Relationship Id="rId35" Type="http://schemas.openxmlformats.org/officeDocument/2006/relationships/image" Target="../media/image45.png"/><Relationship Id="rId8" Type="http://schemas.microsoft.com/office/2007/relationships/hdphoto" Target="../media/hdphoto9.wdp"/><Relationship Id="rId3"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31.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microsoft.com/office/2007/relationships/hdphoto" Target="../media/hdphoto13.wdp"/><Relationship Id="rId5" Type="http://schemas.openxmlformats.org/officeDocument/2006/relationships/image" Target="../media/image41.png"/><Relationship Id="rId10" Type="http://schemas.microsoft.com/office/2007/relationships/hdphoto" Target="../media/hdphoto16.wdp"/><Relationship Id="rId4" Type="http://schemas.microsoft.com/office/2007/relationships/hdphoto" Target="../media/hdphoto3.wdp"/><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5.wdp"/></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sv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52.sv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400.png"/><Relationship Id="rId3" Type="http://schemas.openxmlformats.org/officeDocument/2006/relationships/image" Target="../media/image11.png"/><Relationship Id="rId7" Type="http://schemas.openxmlformats.org/officeDocument/2006/relationships/image" Target="../media/image341.png"/><Relationship Id="rId12" Type="http://schemas.openxmlformats.org/officeDocument/2006/relationships/image" Target="../media/image390.png"/><Relationship Id="rId17" Type="http://schemas.openxmlformats.org/officeDocument/2006/relationships/image" Target="../media/image12.png"/><Relationship Id="rId2" Type="http://schemas.openxmlformats.org/officeDocument/2006/relationships/notesSlide" Target="../notesSlides/notesSlide7.xml"/><Relationship Id="rId16" Type="http://schemas.openxmlformats.org/officeDocument/2006/relationships/image" Target="../media/image460.png"/><Relationship Id="rId1" Type="http://schemas.openxmlformats.org/officeDocument/2006/relationships/slideLayout" Target="../slideLayouts/slideLayout6.xml"/><Relationship Id="rId6" Type="http://schemas.openxmlformats.org/officeDocument/2006/relationships/image" Target="../media/image331.png"/><Relationship Id="rId11" Type="http://schemas.openxmlformats.org/officeDocument/2006/relationships/image" Target="../media/image380.png"/><Relationship Id="rId5" Type="http://schemas.openxmlformats.org/officeDocument/2006/relationships/image" Target="../media/image321.png"/><Relationship Id="rId15" Type="http://schemas.openxmlformats.org/officeDocument/2006/relationships/image" Target="../media/image450.png"/><Relationship Id="rId10" Type="http://schemas.openxmlformats.org/officeDocument/2006/relationships/image" Target="../media/image371.png"/><Relationship Id="rId4" Type="http://schemas.openxmlformats.org/officeDocument/2006/relationships/image" Target="../media/image311.png"/><Relationship Id="rId9" Type="http://schemas.openxmlformats.org/officeDocument/2006/relationships/image" Target="../media/image361.png"/><Relationship Id="rId14" Type="http://schemas.openxmlformats.org/officeDocument/2006/relationships/image" Target="../media/image4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ctrTitle"/>
          </p:nvPr>
        </p:nvSpPr>
        <p:spPr/>
        <p:txBody>
          <a:bodyPr>
            <a:normAutofit/>
          </a:bodyPr>
          <a:lstStyle/>
          <a:p>
            <a:r>
              <a:rPr lang="en-GB" dirty="0"/>
              <a:t>A classification task in CMR</a:t>
            </a:r>
          </a:p>
        </p:txBody>
      </p:sp>
      <p:sp>
        <p:nvSpPr>
          <p:cNvPr id="5" name="Subtitle 4">
            <a:extLst>
              <a:ext uri="{FF2B5EF4-FFF2-40B4-BE49-F238E27FC236}">
                <a16:creationId xmlns:a16="http://schemas.microsoft.com/office/drawing/2014/main" id="{23C1C4BA-FA8A-452B-9702-B65535DCF80C}"/>
              </a:ext>
            </a:extLst>
          </p:cNvPr>
          <p:cNvSpPr>
            <a:spLocks noGrp="1"/>
          </p:cNvSpPr>
          <p:nvPr>
            <p:ph type="subTitle" idx="1"/>
          </p:nvPr>
        </p:nvSpPr>
        <p:spPr>
          <a:xfrm>
            <a:off x="1524000" y="3602038"/>
            <a:ext cx="9144000" cy="1050349"/>
          </a:xfrm>
        </p:spPr>
        <p:txBody>
          <a:bodyPr>
            <a:normAutofit/>
          </a:bodyPr>
          <a:lstStyle/>
          <a:p>
            <a:r>
              <a:rPr lang="en-GB" sz="2400" dirty="0"/>
              <a:t>SCMR Series of Hands-on Workshops on Machine Learning</a:t>
            </a:r>
          </a:p>
        </p:txBody>
      </p:sp>
      <p:sp>
        <p:nvSpPr>
          <p:cNvPr id="2" name="TextBox 1">
            <a:extLst>
              <a:ext uri="{FF2B5EF4-FFF2-40B4-BE49-F238E27FC236}">
                <a16:creationId xmlns:a16="http://schemas.microsoft.com/office/drawing/2014/main" id="{31F7C1DC-1CAB-E1F5-49E4-7A0CFA3F326A}"/>
              </a:ext>
            </a:extLst>
          </p:cNvPr>
          <p:cNvSpPr txBox="1"/>
          <p:nvPr/>
        </p:nvSpPr>
        <p:spPr>
          <a:xfrm>
            <a:off x="5250257" y="4652387"/>
            <a:ext cx="1691489"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Olivier Jaubert</a:t>
            </a:r>
          </a:p>
        </p:txBody>
      </p:sp>
      <p:sp>
        <p:nvSpPr>
          <p:cNvPr id="6" name="TextBox 5">
            <a:extLst>
              <a:ext uri="{FF2B5EF4-FFF2-40B4-BE49-F238E27FC236}">
                <a16:creationId xmlns:a16="http://schemas.microsoft.com/office/drawing/2014/main" id="{60CFFBC5-9892-940B-49A6-A59E41D5B683}"/>
              </a:ext>
            </a:extLst>
          </p:cNvPr>
          <p:cNvSpPr txBox="1"/>
          <p:nvPr/>
        </p:nvSpPr>
        <p:spPr>
          <a:xfrm>
            <a:off x="3860452" y="5021719"/>
            <a:ext cx="4471096" cy="892552"/>
          </a:xfrm>
          <a:prstGeom prst="rect">
            <a:avLst/>
          </a:prstGeom>
          <a:noFill/>
        </p:spPr>
        <p:txBody>
          <a:bodyPr wrap="none" rtlCol="0">
            <a:spAutoFit/>
          </a:bodyPr>
          <a:lstStyle/>
          <a:p>
            <a:pPr algn="ctr">
              <a:spcAft>
                <a:spcPts val="600"/>
              </a:spcAft>
            </a:pPr>
            <a:r>
              <a:rPr lang="en-GB" sz="1400" dirty="0"/>
              <a:t>Research Fellow in MR Physics and Machine Learning</a:t>
            </a:r>
          </a:p>
          <a:p>
            <a:pPr algn="ctr">
              <a:spcAft>
                <a:spcPts val="600"/>
              </a:spcAft>
            </a:pPr>
            <a:r>
              <a:rPr lang="en-GB" sz="1400" dirty="0"/>
              <a:t>Centre for Translational Cardiovascular Imaging</a:t>
            </a:r>
          </a:p>
          <a:p>
            <a:pPr algn="ctr">
              <a:spcAft>
                <a:spcPts val="600"/>
              </a:spcAft>
            </a:pPr>
            <a:r>
              <a:rPr lang="en-GB" sz="1400" dirty="0"/>
              <a:t>UCL Institute of Cardiovascular Science</a:t>
            </a:r>
          </a:p>
        </p:txBody>
      </p:sp>
      <p:sp>
        <p:nvSpPr>
          <p:cNvPr id="8" name="TextBox 7">
            <a:extLst>
              <a:ext uri="{FF2B5EF4-FFF2-40B4-BE49-F238E27FC236}">
                <a16:creationId xmlns:a16="http://schemas.microsoft.com/office/drawing/2014/main" id="{92B0051C-C3AC-1515-8C3C-454B1D9920F1}"/>
              </a:ext>
            </a:extLst>
          </p:cNvPr>
          <p:cNvSpPr txBox="1"/>
          <p:nvPr/>
        </p:nvSpPr>
        <p:spPr>
          <a:xfrm>
            <a:off x="5210984" y="6129714"/>
            <a:ext cx="1770036" cy="307777"/>
          </a:xfrm>
          <a:prstGeom prst="rect">
            <a:avLst/>
          </a:prstGeom>
          <a:noFill/>
        </p:spPr>
        <p:txBody>
          <a:bodyPr wrap="none" rtlCol="0">
            <a:spAutoFit/>
          </a:bodyPr>
          <a:lstStyle/>
          <a:p>
            <a:pPr algn="ctr">
              <a:spcAft>
                <a:spcPts val="600"/>
              </a:spcAft>
            </a:pPr>
            <a:r>
              <a:rPr lang="en-GB" sz="1400" dirty="0"/>
              <a:t>o.jaubert@ucl.ac.uk</a:t>
            </a:r>
          </a:p>
        </p:txBody>
      </p:sp>
    </p:spTree>
    <p:extLst>
      <p:ext uri="{BB962C8B-B14F-4D97-AF65-F5344CB8AC3E}">
        <p14:creationId xmlns:p14="http://schemas.microsoft.com/office/powerpoint/2010/main" val="200975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A01AAAB-9E0E-BE4D-BCFD-83263F5669CE}"/>
              </a:ext>
            </a:extLst>
          </p:cNvPr>
          <p:cNvSpPr txBox="1"/>
          <p:nvPr/>
        </p:nvSpPr>
        <p:spPr>
          <a:xfrm>
            <a:off x="502085" y="1305341"/>
            <a:ext cx="9029700" cy="4524315"/>
          </a:xfrm>
          <a:prstGeom prst="rect">
            <a:avLst/>
          </a:prstGeom>
          <a:noFill/>
        </p:spPr>
        <p:txBody>
          <a:bodyPr wrap="square">
            <a:spAutoFit/>
          </a:bodyPr>
          <a:lstStyle/>
          <a:p>
            <a:r>
              <a:rPr lang="en-GB" b="0" dirty="0">
                <a:solidFill>
                  <a:srgbClr val="6A9955"/>
                </a:solidFill>
                <a:effectLst/>
                <a:latin typeface="Arial" panose="020B0604020202020204" pitchFamily="34" charset="0"/>
                <a:cs typeface="Arial" panose="020B0604020202020204" pitchFamily="34" charset="0"/>
              </a:rPr>
              <a:t>#Logistic regression</a:t>
            </a:r>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C586C0"/>
                </a:solidFill>
                <a:effectLst/>
                <a:latin typeface="Arial" panose="020B0604020202020204" pitchFamily="34" charset="0"/>
                <a:cs typeface="Arial" panose="020B0604020202020204" pitchFamily="34" charset="0"/>
              </a:rPr>
              <a:t>import</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numpy</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586C0"/>
                </a:solidFill>
                <a:effectLst/>
                <a:latin typeface="Arial" panose="020B0604020202020204" pitchFamily="34" charset="0"/>
                <a:cs typeface="Arial" panose="020B0604020202020204" pitchFamily="34" charset="0"/>
              </a:rPr>
              <a:t>as</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4EC9B0"/>
                </a:solidFill>
                <a:effectLst/>
                <a:latin typeface="Arial" panose="020B0604020202020204" pitchFamily="34" charset="0"/>
                <a:cs typeface="Arial" panose="020B0604020202020204" pitchFamily="34" charset="0"/>
              </a:rPr>
              <a:t>np</a:t>
            </a:r>
          </a:p>
          <a:p>
            <a:r>
              <a:rPr lang="en-GB" b="0" dirty="0">
                <a:solidFill>
                  <a:srgbClr val="C586C0"/>
                </a:solidFill>
                <a:effectLst/>
                <a:latin typeface="Arial" panose="020B0604020202020204" pitchFamily="34" charset="0"/>
                <a:cs typeface="Arial" panose="020B0604020202020204" pitchFamily="34" charset="0"/>
              </a:rPr>
              <a:t>import</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tensorflow</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586C0"/>
                </a:solidFill>
                <a:effectLst/>
                <a:latin typeface="Arial" panose="020B0604020202020204" pitchFamily="34" charset="0"/>
                <a:cs typeface="Arial" panose="020B0604020202020204" pitchFamily="34" charset="0"/>
              </a:rPr>
              <a:t>as</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tf</a:t>
            </a:r>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C586C0"/>
                </a:solidFill>
                <a:effectLst/>
                <a:latin typeface="Arial" panose="020B0604020202020204" pitchFamily="34" charset="0"/>
                <a:cs typeface="Arial" panose="020B0604020202020204" pitchFamily="34" charset="0"/>
              </a:rPr>
              <a:t>import</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matplotlib</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pyplot</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586C0"/>
                </a:solidFill>
                <a:effectLst/>
                <a:latin typeface="Arial" panose="020B0604020202020204" pitchFamily="34" charset="0"/>
                <a:cs typeface="Arial" panose="020B0604020202020204" pitchFamily="34" charset="0"/>
              </a:rPr>
              <a:t>as</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plt</a:t>
            </a:r>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D4D4D4"/>
                </a:solidFill>
                <a:effectLst/>
                <a:latin typeface="Arial" panose="020B0604020202020204" pitchFamily="34" charset="0"/>
                <a:cs typeface="Arial" panose="020B0604020202020204" pitchFamily="34" charset="0"/>
              </a:rPr>
              <a:t>%matplotlib inline</a:t>
            </a:r>
          </a:p>
          <a:p>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concatenate</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arange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40</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arange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60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100</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zeros</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x</a:t>
            </a:r>
            <a:r>
              <a:rPr lang="en-GB" b="0" dirty="0" err="1">
                <a:solidFill>
                  <a:srgbClr val="D4D4D4"/>
                </a:solidFill>
                <a:effectLst/>
                <a:latin typeface="Arial" panose="020B0604020202020204" pitchFamily="34" charset="0"/>
                <a:cs typeface="Arial" panose="020B0604020202020204" pitchFamily="34" charset="0"/>
              </a:rPr>
              <a:t>.shape</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x</a:t>
            </a:r>
            <a:r>
              <a:rPr lang="en-GB" b="0" dirty="0" err="1">
                <a:solidFill>
                  <a:srgbClr val="D4D4D4"/>
                </a:solidFill>
                <a:effectLst/>
                <a:latin typeface="Arial" panose="020B0604020202020204" pitchFamily="34" charset="0"/>
                <a:cs typeface="Arial" panose="020B0604020202020204" pitchFamily="34" charset="0"/>
              </a:rPr>
              <a:t>.shape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2</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1</a:t>
            </a:r>
            <a:endParaRPr lang="en-GB" b="0" dirty="0">
              <a:solidFill>
                <a:srgbClr val="D4D4D4"/>
              </a:solidFill>
              <a:effectLst/>
              <a:latin typeface="Arial" panose="020B0604020202020204" pitchFamily="34" charset="0"/>
              <a:cs typeface="Arial" panose="020B0604020202020204" pitchFamily="34" charset="0"/>
            </a:endParaRPr>
          </a:p>
          <a:p>
            <a:br>
              <a:rPr lang="en-GB" b="0" dirty="0">
                <a:solidFill>
                  <a:srgbClr val="D4D4D4"/>
                </a:solidFill>
                <a:effectLst/>
                <a:latin typeface="Arial" panose="020B0604020202020204" pitchFamily="34" charset="0"/>
                <a:cs typeface="Arial" panose="020B0604020202020204" pitchFamily="34" charset="0"/>
              </a:rPr>
            </a:br>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figure</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plot</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a:t>
            </a:r>
            <a:r>
              <a:rPr lang="en-GB" b="0" dirty="0" err="1">
                <a:solidFill>
                  <a:srgbClr val="CE9178"/>
                </a:solidFill>
                <a:effectLst/>
                <a:latin typeface="Arial" panose="020B0604020202020204" pitchFamily="34" charset="0"/>
                <a:cs typeface="Arial" panose="020B0604020202020204" pitchFamily="34" charset="0"/>
              </a:rPr>
              <a:t>ro</a:t>
            </a:r>
            <a:r>
              <a:rPr lang="en-GB" b="0" dirty="0">
                <a:solidFill>
                  <a:srgbClr val="CE9178"/>
                </a:solidFill>
                <a:effectLst/>
                <a:latin typeface="Arial" panose="020B0604020202020204" pitchFamily="34" charset="0"/>
                <a:cs typeface="Arial" panose="020B0604020202020204" pitchFamily="34" charset="0"/>
              </a:rPr>
              <a:t>'</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plot</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&gt;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&gt;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'go'</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xlabel</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'Feature'</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ylabel</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'Probability'</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title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'Logistic Regression'</a:t>
            </a:r>
            <a:r>
              <a:rPr lang="en-GB" b="0" dirty="0">
                <a:solidFill>
                  <a:srgbClr val="D4D4D4"/>
                </a:solidFill>
                <a:effectLst/>
                <a:latin typeface="Arial" panose="020B0604020202020204" pitchFamily="34" charset="0"/>
                <a:cs typeface="Arial" panose="020B0604020202020204" pitchFamily="34" charset="0"/>
              </a:rPr>
              <a:t>)</a:t>
            </a:r>
          </a:p>
        </p:txBody>
      </p:sp>
      <p:grpSp>
        <p:nvGrpSpPr>
          <p:cNvPr id="16" name="Group 15">
            <a:extLst>
              <a:ext uri="{FF2B5EF4-FFF2-40B4-BE49-F238E27FC236}">
                <a16:creationId xmlns:a16="http://schemas.microsoft.com/office/drawing/2014/main" id="{71DE4E53-B50D-C4CA-2BE8-69B87469BEE6}"/>
              </a:ext>
            </a:extLst>
          </p:cNvPr>
          <p:cNvGrpSpPr/>
          <p:nvPr/>
        </p:nvGrpSpPr>
        <p:grpSpPr>
          <a:xfrm>
            <a:off x="502085" y="1623535"/>
            <a:ext cx="8905875" cy="1137361"/>
            <a:chOff x="828675" y="1139815"/>
            <a:chExt cx="8905875" cy="1137361"/>
          </a:xfrm>
        </p:grpSpPr>
        <p:sp>
          <p:nvSpPr>
            <p:cNvPr id="17" name="Rectangle 16">
              <a:extLst>
                <a:ext uri="{FF2B5EF4-FFF2-40B4-BE49-F238E27FC236}">
                  <a16:creationId xmlns:a16="http://schemas.microsoft.com/office/drawing/2014/main" id="{F930B4D8-88C5-5795-ACCE-9564600840D0}"/>
                </a:ext>
              </a:extLst>
            </p:cNvPr>
            <p:cNvSpPr/>
            <p:nvPr/>
          </p:nvSpPr>
          <p:spPr>
            <a:xfrm>
              <a:off x="828675" y="1139815"/>
              <a:ext cx="5800725" cy="11373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76B62FE4-EB4E-079F-5BB1-8E9A192F9FCD}"/>
                </a:ext>
              </a:extLst>
            </p:cNvPr>
            <p:cNvSpPr txBox="1"/>
            <p:nvPr/>
          </p:nvSpPr>
          <p:spPr>
            <a:xfrm>
              <a:off x="6772275" y="1452041"/>
              <a:ext cx="2962275" cy="369332"/>
            </a:xfrm>
            <a:prstGeom prst="rect">
              <a:avLst/>
            </a:prstGeom>
            <a:noFill/>
          </p:spPr>
          <p:txBody>
            <a:bodyPr wrap="square" rtlCol="0">
              <a:spAutoFit/>
            </a:bodyPr>
            <a:lstStyle/>
            <a:p>
              <a:r>
                <a:rPr lang="en-GB" dirty="0">
                  <a:solidFill>
                    <a:srgbClr val="FF0000"/>
                  </a:solidFill>
                </a:rPr>
                <a:t>Import libraries</a:t>
              </a:r>
            </a:p>
          </p:txBody>
        </p:sp>
      </p:grpSp>
      <p:grpSp>
        <p:nvGrpSpPr>
          <p:cNvPr id="19" name="Group 18">
            <a:extLst>
              <a:ext uri="{FF2B5EF4-FFF2-40B4-BE49-F238E27FC236}">
                <a16:creationId xmlns:a16="http://schemas.microsoft.com/office/drawing/2014/main" id="{A52C671C-5A25-1DBC-85E6-42A3DEF3420C}"/>
              </a:ext>
            </a:extLst>
          </p:cNvPr>
          <p:cNvGrpSpPr/>
          <p:nvPr/>
        </p:nvGrpSpPr>
        <p:grpSpPr>
          <a:xfrm>
            <a:off x="502085" y="2866160"/>
            <a:ext cx="8905875" cy="993785"/>
            <a:chOff x="828675" y="1281484"/>
            <a:chExt cx="8905875" cy="993785"/>
          </a:xfrm>
        </p:grpSpPr>
        <p:sp>
          <p:nvSpPr>
            <p:cNvPr id="20" name="Rectangle 19">
              <a:extLst>
                <a:ext uri="{FF2B5EF4-FFF2-40B4-BE49-F238E27FC236}">
                  <a16:creationId xmlns:a16="http://schemas.microsoft.com/office/drawing/2014/main" id="{347F6664-3D50-CB24-1B5E-9B9DEA6032D1}"/>
                </a:ext>
              </a:extLst>
            </p:cNvPr>
            <p:cNvSpPr/>
            <p:nvPr/>
          </p:nvSpPr>
          <p:spPr>
            <a:xfrm>
              <a:off x="828675" y="1281484"/>
              <a:ext cx="5800725" cy="993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96466EE0-80DD-F052-10E3-3C18D6F192C5}"/>
                </a:ext>
              </a:extLst>
            </p:cNvPr>
            <p:cNvSpPr txBox="1"/>
            <p:nvPr/>
          </p:nvSpPr>
          <p:spPr>
            <a:xfrm>
              <a:off x="6772275" y="1452041"/>
              <a:ext cx="2962275" cy="369332"/>
            </a:xfrm>
            <a:prstGeom prst="rect">
              <a:avLst/>
            </a:prstGeom>
            <a:noFill/>
          </p:spPr>
          <p:txBody>
            <a:bodyPr wrap="square" rtlCol="0">
              <a:spAutoFit/>
            </a:bodyPr>
            <a:lstStyle/>
            <a:p>
              <a:r>
                <a:rPr lang="en-GB" dirty="0">
                  <a:solidFill>
                    <a:srgbClr val="FF0000"/>
                  </a:solidFill>
                </a:rPr>
                <a:t>Create data </a:t>
              </a:r>
            </a:p>
          </p:txBody>
        </p:sp>
      </p:grpSp>
      <p:grpSp>
        <p:nvGrpSpPr>
          <p:cNvPr id="22" name="Group 21">
            <a:extLst>
              <a:ext uri="{FF2B5EF4-FFF2-40B4-BE49-F238E27FC236}">
                <a16:creationId xmlns:a16="http://schemas.microsoft.com/office/drawing/2014/main" id="{989B9608-CC6B-A56F-87E7-C3AC2E2940DD}"/>
              </a:ext>
            </a:extLst>
          </p:cNvPr>
          <p:cNvGrpSpPr/>
          <p:nvPr/>
        </p:nvGrpSpPr>
        <p:grpSpPr>
          <a:xfrm>
            <a:off x="502085" y="3965209"/>
            <a:ext cx="8905875" cy="1855903"/>
            <a:chOff x="828675" y="1229463"/>
            <a:chExt cx="8905875" cy="993785"/>
          </a:xfrm>
        </p:grpSpPr>
        <p:sp>
          <p:nvSpPr>
            <p:cNvPr id="23" name="Rectangle 22">
              <a:extLst>
                <a:ext uri="{FF2B5EF4-FFF2-40B4-BE49-F238E27FC236}">
                  <a16:creationId xmlns:a16="http://schemas.microsoft.com/office/drawing/2014/main" id="{BDB65546-5E00-1B7D-50DB-112405127F38}"/>
                </a:ext>
              </a:extLst>
            </p:cNvPr>
            <p:cNvSpPr/>
            <p:nvPr/>
          </p:nvSpPr>
          <p:spPr>
            <a:xfrm>
              <a:off x="828675" y="1229463"/>
              <a:ext cx="5800725" cy="993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5ABEBC2E-8C1E-9E44-6BCB-AF42F718D987}"/>
                </a:ext>
              </a:extLst>
            </p:cNvPr>
            <p:cNvSpPr txBox="1"/>
            <p:nvPr/>
          </p:nvSpPr>
          <p:spPr>
            <a:xfrm>
              <a:off x="6772275" y="1452041"/>
              <a:ext cx="2962275" cy="197767"/>
            </a:xfrm>
            <a:prstGeom prst="rect">
              <a:avLst/>
            </a:prstGeom>
            <a:noFill/>
          </p:spPr>
          <p:txBody>
            <a:bodyPr wrap="square" rtlCol="0">
              <a:spAutoFit/>
            </a:bodyPr>
            <a:lstStyle/>
            <a:p>
              <a:r>
                <a:rPr lang="en-GB" dirty="0">
                  <a:solidFill>
                    <a:srgbClr val="FF0000"/>
                  </a:solidFill>
                </a:rPr>
                <a:t>Plot data </a:t>
              </a:r>
            </a:p>
          </p:txBody>
        </p:sp>
      </p:grpSp>
      <p:pic>
        <p:nvPicPr>
          <p:cNvPr id="26" name="Picture 25" descr="A picture containing shape&#10;&#10;Description automatically generated">
            <a:extLst>
              <a:ext uri="{FF2B5EF4-FFF2-40B4-BE49-F238E27FC236}">
                <a16:creationId xmlns:a16="http://schemas.microsoft.com/office/drawing/2014/main" id="{73F3CA3E-AE38-1B36-3B21-85E6C0F9712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29908" y="2980319"/>
            <a:ext cx="3829870" cy="2553247"/>
          </a:xfrm>
          <a:prstGeom prst="rect">
            <a:avLst/>
          </a:prstGeom>
          <a:solidFill>
            <a:schemeClr val="bg1"/>
          </a:solidFill>
        </p:spPr>
      </p:pic>
    </p:spTree>
    <p:extLst>
      <p:ext uri="{BB962C8B-B14F-4D97-AF65-F5344CB8AC3E}">
        <p14:creationId xmlns:p14="http://schemas.microsoft.com/office/powerpoint/2010/main" val="169916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67430D-4F20-9634-6100-25BE4BE27551}"/>
              </a:ext>
            </a:extLst>
          </p:cNvPr>
          <p:cNvSpPr txBox="1"/>
          <p:nvPr/>
        </p:nvSpPr>
        <p:spPr>
          <a:xfrm>
            <a:off x="216762" y="1090032"/>
            <a:ext cx="11557343" cy="3416320"/>
          </a:xfrm>
          <a:prstGeom prst="rect">
            <a:avLst/>
          </a:prstGeom>
          <a:noFill/>
        </p:spPr>
        <p:txBody>
          <a:bodyPr wrap="square">
            <a:spAutoFit/>
          </a:bodyPr>
          <a:lstStyle/>
          <a:p>
            <a:r>
              <a:rPr lang="en-GB" b="0" dirty="0">
                <a:solidFill>
                  <a:srgbClr val="9CDCFE"/>
                </a:solidFill>
                <a:effectLst/>
                <a:latin typeface="Arial" panose="020B0604020202020204" pitchFamily="34" charset="0"/>
                <a:cs typeface="Arial" panose="020B0604020202020204" pitchFamily="34" charset="0"/>
              </a:rPr>
              <a:t>model</a:t>
            </a:r>
            <a:r>
              <a:rPr lang="en-GB" b="0" dirty="0">
                <a:solidFill>
                  <a:srgbClr val="D4D4D4"/>
                </a:solidFill>
                <a:effectLst/>
                <a:latin typeface="Arial" panose="020B0604020202020204" pitchFamily="34" charset="0"/>
                <a:cs typeface="Arial" panose="020B0604020202020204" pitchFamily="34" charset="0"/>
              </a:rPr>
              <a:t> = </a:t>
            </a:r>
            <a:r>
              <a:rPr lang="en-GB" b="0" dirty="0" err="1">
                <a:solidFill>
                  <a:srgbClr val="4EC9B0"/>
                </a:solidFill>
                <a:effectLst/>
                <a:latin typeface="Arial" panose="020B0604020202020204" pitchFamily="34" charset="0"/>
                <a:cs typeface="Arial" panose="020B0604020202020204" pitchFamily="34" charset="0"/>
              </a:rPr>
              <a:t>tf</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keras</a:t>
            </a:r>
            <a:r>
              <a:rPr lang="en-GB" b="0" dirty="0" err="1">
                <a:solidFill>
                  <a:srgbClr val="D4D4D4"/>
                </a:solidFill>
                <a:effectLst/>
                <a:latin typeface="Arial" panose="020B0604020202020204" pitchFamily="34" charset="0"/>
                <a:cs typeface="Arial" panose="020B0604020202020204" pitchFamily="34" charset="0"/>
              </a:rPr>
              <a:t>.Sequential</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9CDCFE"/>
                </a:solidFill>
                <a:effectLst/>
                <a:latin typeface="Arial" panose="020B0604020202020204" pitchFamily="34" charset="0"/>
                <a:cs typeface="Arial" panose="020B0604020202020204" pitchFamily="34" charset="0"/>
              </a:rPr>
              <a:t>number_of_classes</a:t>
            </a:r>
            <a:r>
              <a:rPr lang="en-GB" b="0" dirty="0">
                <a:solidFill>
                  <a:srgbClr val="D4D4D4"/>
                </a:solidFill>
                <a:effectLst/>
                <a:latin typeface="Arial" panose="020B0604020202020204" pitchFamily="34" charset="0"/>
                <a:cs typeface="Arial" panose="020B0604020202020204" pitchFamily="34" charset="0"/>
              </a:rPr>
              <a:t> = </a:t>
            </a:r>
            <a:r>
              <a:rPr lang="en-GB" b="0" dirty="0">
                <a:solidFill>
                  <a:srgbClr val="B5CEA8"/>
                </a:solidFill>
                <a:effectLst/>
                <a:latin typeface="Arial" panose="020B0604020202020204" pitchFamily="34" charset="0"/>
                <a:cs typeface="Arial" panose="020B0604020202020204" pitchFamily="34" charset="0"/>
              </a:rPr>
              <a:t>1</a:t>
            </a:r>
            <a:endParaRPr lang="en-GB" b="0" dirty="0">
              <a:solidFill>
                <a:srgbClr val="D4D4D4"/>
              </a:solidFill>
              <a:effectLst/>
              <a:latin typeface="Arial" panose="020B0604020202020204" pitchFamily="34" charset="0"/>
              <a:cs typeface="Arial" panose="020B0604020202020204" pitchFamily="34" charset="0"/>
            </a:endParaRPr>
          </a:p>
          <a:p>
            <a:r>
              <a:rPr lang="en-GB" b="0" dirty="0" err="1">
                <a:solidFill>
                  <a:srgbClr val="9CDCFE"/>
                </a:solidFill>
                <a:effectLst/>
                <a:latin typeface="Arial" panose="020B0604020202020204" pitchFamily="34" charset="0"/>
                <a:cs typeface="Arial" panose="020B0604020202020204" pitchFamily="34" charset="0"/>
              </a:rPr>
              <a:t>number_of_features</a:t>
            </a:r>
            <a:r>
              <a:rPr lang="en-GB" b="0" dirty="0">
                <a:solidFill>
                  <a:srgbClr val="D4D4D4"/>
                </a:solidFill>
                <a:effectLst/>
                <a:latin typeface="Arial" panose="020B0604020202020204" pitchFamily="34" charset="0"/>
                <a:cs typeface="Arial" panose="020B0604020202020204" pitchFamily="34" charset="0"/>
              </a:rPr>
              <a:t> = </a:t>
            </a:r>
            <a:r>
              <a:rPr lang="en-GB" b="0" dirty="0">
                <a:solidFill>
                  <a:srgbClr val="B5CEA8"/>
                </a:solidFill>
                <a:effectLst/>
                <a:latin typeface="Arial" panose="020B0604020202020204" pitchFamily="34" charset="0"/>
                <a:cs typeface="Arial" panose="020B0604020202020204" pitchFamily="34" charset="0"/>
              </a:rPr>
              <a:t>1</a:t>
            </a:r>
            <a:r>
              <a:rPr lang="en-GB" b="0" dirty="0">
                <a:solidFill>
                  <a:srgbClr val="D4D4D4"/>
                </a:solidFill>
                <a:effectLst/>
                <a:latin typeface="Arial" panose="020B0604020202020204" pitchFamily="34" charset="0"/>
                <a:cs typeface="Arial" panose="020B0604020202020204" pitchFamily="34" charset="0"/>
              </a:rPr>
              <a:t> </a:t>
            </a:r>
          </a:p>
          <a:p>
            <a:r>
              <a:rPr lang="en-GB" b="0" dirty="0" err="1">
                <a:solidFill>
                  <a:srgbClr val="9CDCFE"/>
                </a:solidFill>
                <a:effectLst/>
                <a:latin typeface="Arial" panose="020B0604020202020204" pitchFamily="34" charset="0"/>
                <a:cs typeface="Arial" panose="020B0604020202020204" pitchFamily="34" charset="0"/>
              </a:rPr>
              <a:t>model</a:t>
            </a:r>
            <a:r>
              <a:rPr lang="en-GB" b="0" dirty="0" err="1">
                <a:solidFill>
                  <a:srgbClr val="D4D4D4"/>
                </a:solidFill>
                <a:effectLst/>
                <a:latin typeface="Arial" panose="020B0604020202020204" pitchFamily="34" charset="0"/>
                <a:cs typeface="Arial" panose="020B0604020202020204" pitchFamily="34" charset="0"/>
              </a:rPr>
              <a:t>.add</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tf</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keras</a:t>
            </a:r>
            <a:r>
              <a:rPr lang="en-GB" b="0" dirty="0" err="1">
                <a:solidFill>
                  <a:srgbClr val="D4D4D4"/>
                </a:solidFill>
                <a:effectLst/>
                <a:latin typeface="Arial" panose="020B0604020202020204" pitchFamily="34" charset="0"/>
                <a:cs typeface="Arial" panose="020B0604020202020204" pitchFamily="34" charset="0"/>
              </a:rPr>
              <a:t>.layers.Dense</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number_of_classes</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activation</a:t>
            </a:r>
            <a:r>
              <a:rPr lang="en-GB" b="0" dirty="0">
                <a:solidFill>
                  <a:srgbClr val="D4D4D4"/>
                </a:solidFill>
                <a:effectLst/>
                <a:latin typeface="Arial" panose="020B0604020202020204" pitchFamily="34" charset="0"/>
                <a:cs typeface="Arial" panose="020B0604020202020204" pitchFamily="34" charset="0"/>
              </a:rPr>
              <a:t> = </a:t>
            </a:r>
            <a:r>
              <a:rPr lang="en-GB" b="0" dirty="0">
                <a:solidFill>
                  <a:srgbClr val="CE9178"/>
                </a:solidFill>
                <a:effectLst/>
                <a:latin typeface="Arial" panose="020B0604020202020204" pitchFamily="34" charset="0"/>
                <a:cs typeface="Arial" panose="020B0604020202020204" pitchFamily="34" charset="0"/>
              </a:rPr>
              <a:t>'sigmoid'</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input_dim</a:t>
            </a:r>
            <a:r>
              <a:rPr lang="en-GB" b="0" dirty="0">
                <a:solidFill>
                  <a:srgbClr val="D4D4D4"/>
                </a:solidFill>
                <a:effectLst/>
                <a:latin typeface="Arial" panose="020B0604020202020204" pitchFamily="34" charset="0"/>
                <a:cs typeface="Arial" panose="020B0604020202020204" pitchFamily="34" charset="0"/>
              </a:rPr>
              <a:t> = </a:t>
            </a:r>
            <a:r>
              <a:rPr lang="en-GB" b="0" dirty="0" err="1">
                <a:solidFill>
                  <a:srgbClr val="9CDCFE"/>
                </a:solidFill>
                <a:effectLst/>
                <a:latin typeface="Arial" panose="020B0604020202020204" pitchFamily="34" charset="0"/>
                <a:cs typeface="Arial" panose="020B0604020202020204" pitchFamily="34" charset="0"/>
              </a:rPr>
              <a:t>number_of_features</a:t>
            </a:r>
            <a:r>
              <a:rPr lang="en-GB" b="0" dirty="0">
                <a:solidFill>
                  <a:srgbClr val="D4D4D4"/>
                </a:solidFill>
                <a:effectLst/>
                <a:latin typeface="Arial" panose="020B0604020202020204" pitchFamily="34" charset="0"/>
                <a:cs typeface="Arial" panose="020B0604020202020204" pitchFamily="34" charset="0"/>
              </a:rPr>
              <a:t>))</a:t>
            </a:r>
          </a:p>
          <a:p>
            <a:br>
              <a:rPr lang="en-GB" b="0" dirty="0">
                <a:solidFill>
                  <a:srgbClr val="D4D4D4"/>
                </a:solidFill>
                <a:effectLst/>
                <a:latin typeface="Arial" panose="020B0604020202020204" pitchFamily="34" charset="0"/>
                <a:cs typeface="Arial" panose="020B0604020202020204" pitchFamily="34" charset="0"/>
              </a:rPr>
            </a:br>
            <a:r>
              <a:rPr lang="en-GB" b="0" dirty="0">
                <a:solidFill>
                  <a:srgbClr val="9CDCFE"/>
                </a:solidFill>
                <a:effectLst/>
                <a:latin typeface="Arial" panose="020B0604020202020204" pitchFamily="34" charset="0"/>
                <a:cs typeface="Arial" panose="020B0604020202020204" pitchFamily="34" charset="0"/>
              </a:rPr>
              <a:t>opt</a:t>
            </a:r>
            <a:r>
              <a:rPr lang="en-GB" b="0" dirty="0">
                <a:solidFill>
                  <a:srgbClr val="D4D4D4"/>
                </a:solidFill>
                <a:effectLst/>
                <a:latin typeface="Arial" panose="020B0604020202020204" pitchFamily="34" charset="0"/>
                <a:cs typeface="Arial" panose="020B0604020202020204" pitchFamily="34" charset="0"/>
              </a:rPr>
              <a:t> = </a:t>
            </a:r>
            <a:r>
              <a:rPr lang="en-GB" b="0" dirty="0" err="1">
                <a:solidFill>
                  <a:srgbClr val="4EC9B0"/>
                </a:solidFill>
                <a:effectLst/>
                <a:latin typeface="Arial" panose="020B0604020202020204" pitchFamily="34" charset="0"/>
                <a:cs typeface="Arial" panose="020B0604020202020204" pitchFamily="34" charset="0"/>
              </a:rPr>
              <a:t>tf</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keras</a:t>
            </a:r>
            <a:r>
              <a:rPr lang="en-GB" b="0" dirty="0" err="1">
                <a:solidFill>
                  <a:srgbClr val="D4D4D4"/>
                </a:solidFill>
                <a:effectLst/>
                <a:latin typeface="Arial" panose="020B0604020202020204" pitchFamily="34" charset="0"/>
                <a:cs typeface="Arial" panose="020B0604020202020204" pitchFamily="34" charset="0"/>
              </a:rPr>
              <a:t>.optimizers.Adam</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learning_rate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0.01</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loss</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E9178"/>
                </a:solidFill>
                <a:effectLst/>
                <a:latin typeface="Arial" panose="020B0604020202020204" pitchFamily="34" charset="0"/>
                <a:cs typeface="Arial" panose="020B0604020202020204" pitchFamily="34" charset="0"/>
              </a:rPr>
              <a:t>'</a:t>
            </a:r>
            <a:r>
              <a:rPr lang="en-GB" b="0" dirty="0" err="1">
                <a:solidFill>
                  <a:srgbClr val="CE9178"/>
                </a:solidFill>
                <a:effectLst/>
                <a:latin typeface="Arial" panose="020B0604020202020204" pitchFamily="34" charset="0"/>
                <a:cs typeface="Arial" panose="020B0604020202020204" pitchFamily="34" charset="0"/>
              </a:rPr>
              <a:t>binary_crossentropy</a:t>
            </a:r>
            <a:r>
              <a:rPr lang="en-GB" b="0" dirty="0">
                <a:solidFill>
                  <a:srgbClr val="CE9178"/>
                </a:solidFill>
                <a:effectLst/>
                <a:latin typeface="Arial" panose="020B0604020202020204" pitchFamily="34" charset="0"/>
                <a:cs typeface="Arial" panose="020B0604020202020204" pitchFamily="34" charset="0"/>
              </a:rPr>
              <a:t>'</a:t>
            </a:r>
            <a:endParaRPr lang="en-GB" b="0" dirty="0">
              <a:solidFill>
                <a:srgbClr val="D4D4D4"/>
              </a:solidFill>
              <a:effectLst/>
              <a:latin typeface="Arial" panose="020B0604020202020204" pitchFamily="34" charset="0"/>
              <a:cs typeface="Arial" panose="020B0604020202020204" pitchFamily="34" charset="0"/>
            </a:endParaRPr>
          </a:p>
          <a:p>
            <a:br>
              <a:rPr lang="en-GB" b="0" dirty="0">
                <a:solidFill>
                  <a:srgbClr val="D4D4D4"/>
                </a:solidFill>
                <a:effectLst/>
                <a:latin typeface="Arial" panose="020B0604020202020204" pitchFamily="34" charset="0"/>
                <a:cs typeface="Arial" panose="020B0604020202020204" pitchFamily="34" charset="0"/>
              </a:rPr>
            </a:br>
            <a:r>
              <a:rPr lang="en-GB" b="0" dirty="0" err="1">
                <a:solidFill>
                  <a:srgbClr val="9CDCFE"/>
                </a:solidFill>
                <a:effectLst/>
                <a:latin typeface="Arial" panose="020B0604020202020204" pitchFamily="34" charset="0"/>
                <a:cs typeface="Arial" panose="020B0604020202020204" pitchFamily="34" charset="0"/>
              </a:rPr>
              <a:t>model</a:t>
            </a:r>
            <a:r>
              <a:rPr lang="en-GB" b="0" dirty="0" err="1">
                <a:solidFill>
                  <a:srgbClr val="D4D4D4"/>
                </a:solidFill>
                <a:effectLst/>
                <a:latin typeface="Arial" panose="020B0604020202020204" pitchFamily="34" charset="0"/>
                <a:cs typeface="Arial" panose="020B0604020202020204" pitchFamily="34" charset="0"/>
              </a:rPr>
              <a:t>.compile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optimizer</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opt</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9CDCFE"/>
                </a:solidFill>
                <a:effectLst/>
                <a:latin typeface="Arial" panose="020B0604020202020204" pitchFamily="34" charset="0"/>
                <a:cs typeface="Arial" panose="020B0604020202020204" pitchFamily="34" charset="0"/>
              </a:rPr>
              <a:t>loss</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loss</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history= </a:t>
            </a:r>
            <a:r>
              <a:rPr lang="en-GB" b="0" dirty="0" err="1">
                <a:solidFill>
                  <a:srgbClr val="9CDCFE"/>
                </a:solidFill>
                <a:effectLst/>
                <a:latin typeface="Arial" panose="020B0604020202020204" pitchFamily="34" charset="0"/>
                <a:cs typeface="Arial" panose="020B0604020202020204" pitchFamily="34" charset="0"/>
              </a:rPr>
              <a:t>model</a:t>
            </a:r>
            <a:r>
              <a:rPr lang="en-GB" b="0" dirty="0" err="1">
                <a:solidFill>
                  <a:srgbClr val="D4D4D4"/>
                </a:solidFill>
                <a:effectLst/>
                <a:latin typeface="Arial" panose="020B0604020202020204" pitchFamily="34" charset="0"/>
                <a:cs typeface="Arial" panose="020B0604020202020204" pitchFamily="34" charset="0"/>
              </a:rPr>
              <a:t>.fit</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9CDCFE"/>
                </a:solidFill>
                <a:effectLst/>
                <a:latin typeface="Arial" panose="020B0604020202020204" pitchFamily="34" charset="0"/>
                <a:cs typeface="Arial" panose="020B0604020202020204" pitchFamily="34" charset="0"/>
              </a:rPr>
              <a:t>epochs</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1000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batch_size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5</a:t>
            </a:r>
            <a:r>
              <a:rPr lang="en-GB" b="0" dirty="0">
                <a:solidFill>
                  <a:srgbClr val="D4D4D4"/>
                </a:solidFill>
                <a:effectLst/>
                <a:latin typeface="Arial" panose="020B0604020202020204" pitchFamily="34" charset="0"/>
                <a:cs typeface="Arial" panose="020B0604020202020204" pitchFamily="34" charset="0"/>
              </a:rPr>
              <a:t>)</a:t>
            </a:r>
          </a:p>
          <a:p>
            <a:br>
              <a:rPr lang="en-GB" b="0" dirty="0">
                <a:solidFill>
                  <a:srgbClr val="D4D4D4"/>
                </a:solidFill>
                <a:effectLst/>
                <a:latin typeface="Arial" panose="020B0604020202020204" pitchFamily="34" charset="0"/>
                <a:cs typeface="Arial" panose="020B0604020202020204" pitchFamily="34" charset="0"/>
              </a:rPr>
            </a:br>
            <a:endParaRPr lang="en-GB" b="0" dirty="0">
              <a:solidFill>
                <a:srgbClr val="D4D4D4"/>
              </a:solidFill>
              <a:effectLst/>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CAD25E4E-D6FC-B473-9926-E77F6B84CB1F}"/>
              </a:ext>
            </a:extLst>
          </p:cNvPr>
          <p:cNvGrpSpPr/>
          <p:nvPr/>
        </p:nvGrpSpPr>
        <p:grpSpPr>
          <a:xfrm>
            <a:off x="245337" y="590223"/>
            <a:ext cx="11203981" cy="1684095"/>
            <a:chOff x="828674" y="720403"/>
            <a:chExt cx="9672875" cy="1413197"/>
          </a:xfrm>
        </p:grpSpPr>
        <p:sp>
          <p:nvSpPr>
            <p:cNvPr id="8" name="Rectangle 7">
              <a:extLst>
                <a:ext uri="{FF2B5EF4-FFF2-40B4-BE49-F238E27FC236}">
                  <a16:creationId xmlns:a16="http://schemas.microsoft.com/office/drawing/2014/main" id="{AFFF0273-5C1D-9640-9DFF-767137EFE380}"/>
                </a:ext>
              </a:extLst>
            </p:cNvPr>
            <p:cNvSpPr/>
            <p:nvPr/>
          </p:nvSpPr>
          <p:spPr>
            <a:xfrm>
              <a:off x="828674" y="1139815"/>
              <a:ext cx="9672875" cy="993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16DA1F8E-FB79-413B-BAB8-46E3E3DFE056}"/>
                </a:ext>
              </a:extLst>
            </p:cNvPr>
            <p:cNvSpPr txBox="1"/>
            <p:nvPr/>
          </p:nvSpPr>
          <p:spPr>
            <a:xfrm>
              <a:off x="4718116" y="720403"/>
              <a:ext cx="2962275" cy="309923"/>
            </a:xfrm>
            <a:prstGeom prst="rect">
              <a:avLst/>
            </a:prstGeom>
            <a:noFill/>
          </p:spPr>
          <p:txBody>
            <a:bodyPr wrap="square" rtlCol="0">
              <a:spAutoFit/>
            </a:bodyPr>
            <a:lstStyle/>
            <a:p>
              <a:r>
                <a:rPr lang="en-GB" dirty="0">
                  <a:solidFill>
                    <a:srgbClr val="FF0000"/>
                  </a:solidFill>
                </a:rPr>
                <a:t>Define model</a:t>
              </a:r>
            </a:p>
          </p:txBody>
        </p:sp>
      </p:grpSp>
      <p:grpSp>
        <p:nvGrpSpPr>
          <p:cNvPr id="10" name="Group 9">
            <a:extLst>
              <a:ext uri="{FF2B5EF4-FFF2-40B4-BE49-F238E27FC236}">
                <a16:creationId xmlns:a16="http://schemas.microsoft.com/office/drawing/2014/main" id="{BFEC91D5-AE22-0237-DF94-958A88B32598}"/>
              </a:ext>
            </a:extLst>
          </p:cNvPr>
          <p:cNvGrpSpPr/>
          <p:nvPr/>
        </p:nvGrpSpPr>
        <p:grpSpPr>
          <a:xfrm>
            <a:off x="216762" y="2443296"/>
            <a:ext cx="7836626" cy="1735530"/>
            <a:chOff x="828674" y="1139815"/>
            <a:chExt cx="8802572" cy="1456359"/>
          </a:xfrm>
        </p:grpSpPr>
        <p:sp>
          <p:nvSpPr>
            <p:cNvPr id="11" name="Rectangle 10">
              <a:extLst>
                <a:ext uri="{FF2B5EF4-FFF2-40B4-BE49-F238E27FC236}">
                  <a16:creationId xmlns:a16="http://schemas.microsoft.com/office/drawing/2014/main" id="{92BE85BC-A48A-6D37-D8C1-940DD70465CB}"/>
                </a:ext>
              </a:extLst>
            </p:cNvPr>
            <p:cNvSpPr/>
            <p:nvPr/>
          </p:nvSpPr>
          <p:spPr>
            <a:xfrm>
              <a:off x="828674" y="1139815"/>
              <a:ext cx="6014019" cy="14563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674CEDD7-F193-B4E4-3DF6-E8CABC55D5AB}"/>
                </a:ext>
              </a:extLst>
            </p:cNvPr>
            <p:cNvSpPr txBox="1"/>
            <p:nvPr/>
          </p:nvSpPr>
          <p:spPr>
            <a:xfrm>
              <a:off x="7003336" y="1660598"/>
              <a:ext cx="2627910" cy="542365"/>
            </a:xfrm>
            <a:prstGeom prst="rect">
              <a:avLst/>
            </a:prstGeom>
            <a:noFill/>
          </p:spPr>
          <p:txBody>
            <a:bodyPr wrap="square" rtlCol="0">
              <a:spAutoFit/>
            </a:bodyPr>
            <a:lstStyle/>
            <a:p>
              <a:r>
                <a:rPr lang="en-GB" dirty="0">
                  <a:solidFill>
                    <a:srgbClr val="FF0000"/>
                  </a:solidFill>
                </a:rPr>
                <a:t>Fit the model using a loss and optimizer</a:t>
              </a:r>
            </a:p>
          </p:txBody>
        </p:sp>
      </p:grpSp>
      <p:grpSp>
        <p:nvGrpSpPr>
          <p:cNvPr id="24" name="Group 23">
            <a:extLst>
              <a:ext uri="{FF2B5EF4-FFF2-40B4-BE49-F238E27FC236}">
                <a16:creationId xmlns:a16="http://schemas.microsoft.com/office/drawing/2014/main" id="{A721CFC1-1312-44CC-EEA3-71BA0FA7C64A}"/>
              </a:ext>
            </a:extLst>
          </p:cNvPr>
          <p:cNvGrpSpPr/>
          <p:nvPr/>
        </p:nvGrpSpPr>
        <p:grpSpPr>
          <a:xfrm>
            <a:off x="1838781" y="4347804"/>
            <a:ext cx="3537598" cy="2393557"/>
            <a:chOff x="6315782" y="4371314"/>
            <a:chExt cx="4193077" cy="2837057"/>
          </a:xfrm>
        </p:grpSpPr>
        <p:sp>
          <p:nvSpPr>
            <p:cNvPr id="14" name="Rectangle 13">
              <a:extLst>
                <a:ext uri="{FF2B5EF4-FFF2-40B4-BE49-F238E27FC236}">
                  <a16:creationId xmlns:a16="http://schemas.microsoft.com/office/drawing/2014/main" id="{64CEE679-DF86-99B0-068D-4CAF3B3D8559}"/>
                </a:ext>
              </a:extLst>
            </p:cNvPr>
            <p:cNvSpPr/>
            <p:nvPr/>
          </p:nvSpPr>
          <p:spPr>
            <a:xfrm>
              <a:off x="6415422" y="4371314"/>
              <a:ext cx="3850783" cy="2795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Shape, rectangle&#10;&#10;Description automatically generated">
              <a:extLst>
                <a:ext uri="{FF2B5EF4-FFF2-40B4-BE49-F238E27FC236}">
                  <a16:creationId xmlns:a16="http://schemas.microsoft.com/office/drawing/2014/main" id="{7886DEFF-DDBF-9E15-99BA-825F7AF576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782" y="4412986"/>
              <a:ext cx="4193077" cy="2795385"/>
            </a:xfrm>
            <a:prstGeom prst="rect">
              <a:avLst/>
            </a:prstGeom>
          </p:spPr>
        </p:pic>
      </p:grpSp>
    </p:spTree>
    <p:extLst>
      <p:ext uri="{BB962C8B-B14F-4D97-AF65-F5344CB8AC3E}">
        <p14:creationId xmlns:p14="http://schemas.microsoft.com/office/powerpoint/2010/main" val="126471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04B6-AA0B-92EC-792E-D74281F9B394}"/>
              </a:ext>
            </a:extLst>
          </p:cNvPr>
          <p:cNvSpPr>
            <a:spLocks noGrp="1"/>
          </p:cNvSpPr>
          <p:nvPr>
            <p:ph type="title"/>
          </p:nvPr>
        </p:nvSpPr>
        <p:spPr/>
        <p:txBody>
          <a:bodyPr/>
          <a:lstStyle/>
          <a:p>
            <a:r>
              <a:rPr lang="en-GB" dirty="0"/>
              <a:t>Introduction to classification in medical imaging</a:t>
            </a:r>
          </a:p>
        </p:txBody>
      </p:sp>
    </p:spTree>
    <p:extLst>
      <p:ext uri="{BB962C8B-B14F-4D97-AF65-F5344CB8AC3E}">
        <p14:creationId xmlns:p14="http://schemas.microsoft.com/office/powerpoint/2010/main" val="34971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6F4038-76A0-0A84-0733-75DFA7A2A96E}"/>
              </a:ext>
            </a:extLst>
          </p:cNvPr>
          <p:cNvSpPr>
            <a:spLocks noGrp="1"/>
          </p:cNvSpPr>
          <p:nvPr>
            <p:ph type="title"/>
          </p:nvPr>
        </p:nvSpPr>
        <p:spPr>
          <a:xfrm>
            <a:off x="1179470" y="724980"/>
            <a:ext cx="3865154" cy="926840"/>
          </a:xfrm>
        </p:spPr>
        <p:txBody>
          <a:bodyPr/>
          <a:lstStyle/>
          <a:p>
            <a:pPr algn="ctr"/>
            <a:r>
              <a:rPr lang="en-GB" dirty="0"/>
              <a:t>Fashion MNIST</a:t>
            </a:r>
          </a:p>
        </p:txBody>
      </p:sp>
      <p:pic>
        <p:nvPicPr>
          <p:cNvPr id="4" name="Picture 3">
            <a:extLst>
              <a:ext uri="{FF2B5EF4-FFF2-40B4-BE49-F238E27FC236}">
                <a16:creationId xmlns:a16="http://schemas.microsoft.com/office/drawing/2014/main" id="{633B9989-FC80-EB07-A747-DEE48BE9F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70" y="1957036"/>
            <a:ext cx="914400" cy="914400"/>
          </a:xfrm>
          <a:prstGeom prst="rect">
            <a:avLst/>
          </a:prstGeom>
        </p:spPr>
      </p:pic>
      <p:pic>
        <p:nvPicPr>
          <p:cNvPr id="5" name="Picture 4">
            <a:extLst>
              <a:ext uri="{FF2B5EF4-FFF2-40B4-BE49-F238E27FC236}">
                <a16:creationId xmlns:a16="http://schemas.microsoft.com/office/drawing/2014/main" id="{21586D22-0E94-8D85-F724-7C998FAE3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847" y="1957036"/>
            <a:ext cx="914400" cy="914400"/>
          </a:xfrm>
          <a:prstGeom prst="rect">
            <a:avLst/>
          </a:prstGeom>
        </p:spPr>
      </p:pic>
      <p:pic>
        <p:nvPicPr>
          <p:cNvPr id="6" name="Picture 5">
            <a:extLst>
              <a:ext uri="{FF2B5EF4-FFF2-40B4-BE49-F238E27FC236}">
                <a16:creationId xmlns:a16="http://schemas.microsoft.com/office/drawing/2014/main" id="{C37F0774-0767-7E63-CA67-FA2BFABEC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0224" y="1957036"/>
            <a:ext cx="914400" cy="914400"/>
          </a:xfrm>
          <a:prstGeom prst="rect">
            <a:avLst/>
          </a:prstGeom>
        </p:spPr>
      </p:pic>
      <p:pic>
        <p:nvPicPr>
          <p:cNvPr id="7" name="Picture 6">
            <a:extLst>
              <a:ext uri="{FF2B5EF4-FFF2-40B4-BE49-F238E27FC236}">
                <a16:creationId xmlns:a16="http://schemas.microsoft.com/office/drawing/2014/main" id="{6D23D786-E4E3-D204-11A2-CF114916A6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9470" y="3426771"/>
            <a:ext cx="914400" cy="914400"/>
          </a:xfrm>
          <a:prstGeom prst="rect">
            <a:avLst/>
          </a:prstGeom>
        </p:spPr>
      </p:pic>
      <p:pic>
        <p:nvPicPr>
          <p:cNvPr id="8" name="Picture 7">
            <a:extLst>
              <a:ext uri="{FF2B5EF4-FFF2-40B4-BE49-F238E27FC236}">
                <a16:creationId xmlns:a16="http://schemas.microsoft.com/office/drawing/2014/main" id="{3AF89972-CC0A-49E8-82FB-081FE700BE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54847" y="3426771"/>
            <a:ext cx="914400" cy="914400"/>
          </a:xfrm>
          <a:prstGeom prst="rect">
            <a:avLst/>
          </a:prstGeom>
        </p:spPr>
      </p:pic>
      <p:pic>
        <p:nvPicPr>
          <p:cNvPr id="9" name="Picture 8">
            <a:extLst>
              <a:ext uri="{FF2B5EF4-FFF2-40B4-BE49-F238E27FC236}">
                <a16:creationId xmlns:a16="http://schemas.microsoft.com/office/drawing/2014/main" id="{55BE8794-A806-9162-D34E-964A9682D0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30224" y="3426771"/>
            <a:ext cx="914400" cy="914400"/>
          </a:xfrm>
          <a:prstGeom prst="rect">
            <a:avLst/>
          </a:prstGeom>
        </p:spPr>
      </p:pic>
      <p:pic>
        <p:nvPicPr>
          <p:cNvPr id="10" name="Picture 9">
            <a:extLst>
              <a:ext uri="{FF2B5EF4-FFF2-40B4-BE49-F238E27FC236}">
                <a16:creationId xmlns:a16="http://schemas.microsoft.com/office/drawing/2014/main" id="{86702727-5DFD-FD58-4EAF-E06AD86BA4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9470" y="4900501"/>
            <a:ext cx="914400" cy="914400"/>
          </a:xfrm>
          <a:prstGeom prst="rect">
            <a:avLst/>
          </a:prstGeom>
        </p:spPr>
      </p:pic>
      <p:pic>
        <p:nvPicPr>
          <p:cNvPr id="11" name="Picture 10">
            <a:extLst>
              <a:ext uri="{FF2B5EF4-FFF2-40B4-BE49-F238E27FC236}">
                <a16:creationId xmlns:a16="http://schemas.microsoft.com/office/drawing/2014/main" id="{2EE76E28-6172-55C4-4B07-3CCA7EDCF9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54847" y="4900501"/>
            <a:ext cx="914400" cy="914400"/>
          </a:xfrm>
          <a:prstGeom prst="rect">
            <a:avLst/>
          </a:prstGeom>
        </p:spPr>
      </p:pic>
      <p:pic>
        <p:nvPicPr>
          <p:cNvPr id="12" name="Picture 11">
            <a:extLst>
              <a:ext uri="{FF2B5EF4-FFF2-40B4-BE49-F238E27FC236}">
                <a16:creationId xmlns:a16="http://schemas.microsoft.com/office/drawing/2014/main" id="{B2ABA22C-FD98-E1E5-B3D1-462CDBBB6D9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30224" y="4900501"/>
            <a:ext cx="914400" cy="914400"/>
          </a:xfrm>
          <a:prstGeom prst="rect">
            <a:avLst/>
          </a:prstGeom>
        </p:spPr>
      </p:pic>
      <p:sp>
        <p:nvSpPr>
          <p:cNvPr id="13" name="Rectangle: Rounded Corners 12">
            <a:extLst>
              <a:ext uri="{FF2B5EF4-FFF2-40B4-BE49-F238E27FC236}">
                <a16:creationId xmlns:a16="http://schemas.microsoft.com/office/drawing/2014/main" id="{71BF1D5C-ADBD-C060-B7D0-69C9704BF514}"/>
              </a:ext>
            </a:extLst>
          </p:cNvPr>
          <p:cNvSpPr/>
          <p:nvPr/>
        </p:nvSpPr>
        <p:spPr>
          <a:xfrm>
            <a:off x="1179471"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T-shirt/top</a:t>
            </a:r>
          </a:p>
        </p:txBody>
      </p:sp>
      <p:sp>
        <p:nvSpPr>
          <p:cNvPr id="14" name="Rectangle: Rounded Corners 13">
            <a:extLst>
              <a:ext uri="{FF2B5EF4-FFF2-40B4-BE49-F238E27FC236}">
                <a16:creationId xmlns:a16="http://schemas.microsoft.com/office/drawing/2014/main" id="{BA0D5C46-2A5A-119A-0BCA-00C2D960AB89}"/>
              </a:ext>
            </a:extLst>
          </p:cNvPr>
          <p:cNvSpPr/>
          <p:nvPr/>
        </p:nvSpPr>
        <p:spPr>
          <a:xfrm>
            <a:off x="2645597"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T-shirt/top</a:t>
            </a:r>
          </a:p>
        </p:txBody>
      </p:sp>
      <p:sp>
        <p:nvSpPr>
          <p:cNvPr id="15" name="Rectangle: Rounded Corners 14">
            <a:extLst>
              <a:ext uri="{FF2B5EF4-FFF2-40B4-BE49-F238E27FC236}">
                <a16:creationId xmlns:a16="http://schemas.microsoft.com/office/drawing/2014/main" id="{9002CEED-7BF3-B164-F5D5-6A6F295E336A}"/>
              </a:ext>
            </a:extLst>
          </p:cNvPr>
          <p:cNvSpPr/>
          <p:nvPr/>
        </p:nvSpPr>
        <p:spPr>
          <a:xfrm>
            <a:off x="4130224"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mj-lt"/>
                <a:ea typeface="Roboto Medium" panose="02000000000000000000" pitchFamily="2" charset="0"/>
              </a:rPr>
              <a:t>dress</a:t>
            </a:r>
          </a:p>
        </p:txBody>
      </p:sp>
      <p:sp>
        <p:nvSpPr>
          <p:cNvPr id="16" name="Rectangle: Rounded Corners 15">
            <a:extLst>
              <a:ext uri="{FF2B5EF4-FFF2-40B4-BE49-F238E27FC236}">
                <a16:creationId xmlns:a16="http://schemas.microsoft.com/office/drawing/2014/main" id="{C369CEDF-7585-3EDB-FE78-95C8C70FF0FD}"/>
              </a:ext>
            </a:extLst>
          </p:cNvPr>
          <p:cNvSpPr/>
          <p:nvPr/>
        </p:nvSpPr>
        <p:spPr>
          <a:xfrm>
            <a:off x="1179470"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sandal</a:t>
            </a:r>
          </a:p>
        </p:txBody>
      </p:sp>
      <p:sp>
        <p:nvSpPr>
          <p:cNvPr id="17" name="Rectangle: Rounded Corners 16">
            <a:extLst>
              <a:ext uri="{FF2B5EF4-FFF2-40B4-BE49-F238E27FC236}">
                <a16:creationId xmlns:a16="http://schemas.microsoft.com/office/drawing/2014/main" id="{B6EB79CE-AEF3-EEE7-D85A-CE99311FA1A7}"/>
              </a:ext>
            </a:extLst>
          </p:cNvPr>
          <p:cNvSpPr/>
          <p:nvPr/>
        </p:nvSpPr>
        <p:spPr>
          <a:xfrm>
            <a:off x="2645597"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ankle boot</a:t>
            </a:r>
          </a:p>
        </p:txBody>
      </p:sp>
      <p:sp>
        <p:nvSpPr>
          <p:cNvPr id="18" name="Rectangle: Rounded Corners 17">
            <a:extLst>
              <a:ext uri="{FF2B5EF4-FFF2-40B4-BE49-F238E27FC236}">
                <a16:creationId xmlns:a16="http://schemas.microsoft.com/office/drawing/2014/main" id="{BA2E2CC3-48B7-9CB0-00BE-148E214E540B}"/>
              </a:ext>
            </a:extLst>
          </p:cNvPr>
          <p:cNvSpPr/>
          <p:nvPr/>
        </p:nvSpPr>
        <p:spPr>
          <a:xfrm>
            <a:off x="4130224"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sneaker</a:t>
            </a:r>
          </a:p>
        </p:txBody>
      </p:sp>
      <p:sp>
        <p:nvSpPr>
          <p:cNvPr id="19" name="Rectangle: Rounded Corners 18">
            <a:extLst>
              <a:ext uri="{FF2B5EF4-FFF2-40B4-BE49-F238E27FC236}">
                <a16:creationId xmlns:a16="http://schemas.microsoft.com/office/drawing/2014/main" id="{00765BD9-4914-4F2C-E2B2-221D08B72965}"/>
              </a:ext>
            </a:extLst>
          </p:cNvPr>
          <p:cNvSpPr/>
          <p:nvPr/>
        </p:nvSpPr>
        <p:spPr>
          <a:xfrm>
            <a:off x="1179470" y="5905958"/>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trouser</a:t>
            </a:r>
          </a:p>
        </p:txBody>
      </p:sp>
      <p:sp>
        <p:nvSpPr>
          <p:cNvPr id="20" name="Rectangle: Rounded Corners 19">
            <a:extLst>
              <a:ext uri="{FF2B5EF4-FFF2-40B4-BE49-F238E27FC236}">
                <a16:creationId xmlns:a16="http://schemas.microsoft.com/office/drawing/2014/main" id="{D93F7072-26DC-2769-5393-93E3E32E2E92}"/>
              </a:ext>
            </a:extLst>
          </p:cNvPr>
          <p:cNvSpPr/>
          <p:nvPr/>
        </p:nvSpPr>
        <p:spPr>
          <a:xfrm>
            <a:off x="2654847"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coat</a:t>
            </a:r>
          </a:p>
        </p:txBody>
      </p:sp>
      <p:sp>
        <p:nvSpPr>
          <p:cNvPr id="21" name="Rectangle: Rounded Corners 20">
            <a:extLst>
              <a:ext uri="{FF2B5EF4-FFF2-40B4-BE49-F238E27FC236}">
                <a16:creationId xmlns:a16="http://schemas.microsoft.com/office/drawing/2014/main" id="{2A2C3B8C-00DB-14D6-31D2-ED3523FD0D1B}"/>
              </a:ext>
            </a:extLst>
          </p:cNvPr>
          <p:cNvSpPr/>
          <p:nvPr/>
        </p:nvSpPr>
        <p:spPr>
          <a:xfrm>
            <a:off x="4130224"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bag</a:t>
            </a:r>
          </a:p>
        </p:txBody>
      </p:sp>
      <p:grpSp>
        <p:nvGrpSpPr>
          <p:cNvPr id="26" name="Group 25">
            <a:extLst>
              <a:ext uri="{FF2B5EF4-FFF2-40B4-BE49-F238E27FC236}">
                <a16:creationId xmlns:a16="http://schemas.microsoft.com/office/drawing/2014/main" id="{7A9407A9-0F65-0EF2-18C2-F214DF5BAFD1}"/>
              </a:ext>
            </a:extLst>
          </p:cNvPr>
          <p:cNvGrpSpPr/>
          <p:nvPr/>
        </p:nvGrpSpPr>
        <p:grpSpPr>
          <a:xfrm>
            <a:off x="6638289" y="2092979"/>
            <a:ext cx="4078518" cy="4010161"/>
            <a:chOff x="6638289" y="2092979"/>
            <a:chExt cx="4078518" cy="4010161"/>
          </a:xfrm>
        </p:grpSpPr>
        <p:pic>
          <p:nvPicPr>
            <p:cNvPr id="22" name="Picture 21">
              <a:extLst>
                <a:ext uri="{FF2B5EF4-FFF2-40B4-BE49-F238E27FC236}">
                  <a16:creationId xmlns:a16="http://schemas.microsoft.com/office/drawing/2014/main" id="{155D2CBE-EA7E-5509-D37B-73BD85B2B918}"/>
                </a:ext>
              </a:extLst>
            </p:cNvPr>
            <p:cNvPicPr>
              <a:picLocks noChangeAspect="1"/>
            </p:cNvPicPr>
            <p:nvPr/>
          </p:nvPicPr>
          <p:blipFill rotWithShape="1">
            <a:blip r:embed="rId12"/>
            <a:srcRect r="58260" b="60649"/>
            <a:stretch/>
          </p:blipFill>
          <p:spPr>
            <a:xfrm>
              <a:off x="6638289" y="2092979"/>
              <a:ext cx="3932745" cy="1670638"/>
            </a:xfrm>
            <a:prstGeom prst="rect">
              <a:avLst/>
            </a:prstGeom>
          </p:spPr>
        </p:pic>
        <p:pic>
          <p:nvPicPr>
            <p:cNvPr id="23" name="Picture 22">
              <a:extLst>
                <a:ext uri="{FF2B5EF4-FFF2-40B4-BE49-F238E27FC236}">
                  <a16:creationId xmlns:a16="http://schemas.microsoft.com/office/drawing/2014/main" id="{515916D4-47B0-2419-9A03-E81564F5DF46}"/>
                </a:ext>
              </a:extLst>
            </p:cNvPr>
            <p:cNvPicPr>
              <a:picLocks noChangeAspect="1"/>
            </p:cNvPicPr>
            <p:nvPr/>
          </p:nvPicPr>
          <p:blipFill rotWithShape="1">
            <a:blip r:embed="rId12"/>
            <a:srcRect l="655" t="44941" r="51445" b="7347"/>
            <a:stretch/>
          </p:blipFill>
          <p:spPr>
            <a:xfrm>
              <a:off x="6692973" y="4190248"/>
              <a:ext cx="3878061" cy="1740613"/>
            </a:xfrm>
            <a:prstGeom prst="rect">
              <a:avLst/>
            </a:prstGeom>
          </p:spPr>
        </p:pic>
        <p:sp>
          <p:nvSpPr>
            <p:cNvPr id="24" name="Rectangle 23">
              <a:extLst>
                <a:ext uri="{FF2B5EF4-FFF2-40B4-BE49-F238E27FC236}">
                  <a16:creationId xmlns:a16="http://schemas.microsoft.com/office/drawing/2014/main" id="{7CC7B226-0D5F-9181-72C9-84C08F5B235A}"/>
                </a:ext>
              </a:extLst>
            </p:cNvPr>
            <p:cNvSpPr/>
            <p:nvPr/>
          </p:nvSpPr>
          <p:spPr>
            <a:xfrm>
              <a:off x="10402957" y="3763617"/>
              <a:ext cx="291547" cy="172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1571DAEB-077D-4BD2-1241-9493C441C12C}"/>
                </a:ext>
              </a:extLst>
            </p:cNvPr>
            <p:cNvSpPr/>
            <p:nvPr/>
          </p:nvSpPr>
          <p:spPr>
            <a:xfrm>
              <a:off x="10425260" y="5930861"/>
              <a:ext cx="291547" cy="172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itle 1">
            <a:extLst>
              <a:ext uri="{FF2B5EF4-FFF2-40B4-BE49-F238E27FC236}">
                <a16:creationId xmlns:a16="http://schemas.microsoft.com/office/drawing/2014/main" id="{29215E9D-F15B-9D4E-7198-711B37EEA3E5}"/>
              </a:ext>
            </a:extLst>
          </p:cNvPr>
          <p:cNvSpPr txBox="1">
            <a:spLocks/>
          </p:cNvSpPr>
          <p:nvPr/>
        </p:nvSpPr>
        <p:spPr>
          <a:xfrm>
            <a:off x="6829350" y="725704"/>
            <a:ext cx="3865154" cy="926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pPr algn="ctr"/>
            <a:r>
              <a:rPr lang="en-GB" dirty="0"/>
              <a:t>ImageNet</a:t>
            </a:r>
          </a:p>
        </p:txBody>
      </p:sp>
    </p:spTree>
    <p:extLst>
      <p:ext uri="{BB962C8B-B14F-4D97-AF65-F5344CB8AC3E}">
        <p14:creationId xmlns:p14="http://schemas.microsoft.com/office/powerpoint/2010/main" val="322030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D5887-1288-E2A0-3475-8AD24CE0262A}"/>
              </a:ext>
            </a:extLst>
          </p:cNvPr>
          <p:cNvSpPr>
            <a:spLocks noGrp="1"/>
          </p:cNvSpPr>
          <p:nvPr>
            <p:ph type="title"/>
          </p:nvPr>
        </p:nvSpPr>
        <p:spPr>
          <a:xfrm>
            <a:off x="1408024" y="1163690"/>
            <a:ext cx="3031435" cy="926840"/>
          </a:xfrm>
        </p:spPr>
        <p:txBody>
          <a:bodyPr/>
          <a:lstStyle/>
          <a:p>
            <a:pPr algn="ctr"/>
            <a:r>
              <a:rPr lang="en-GB" dirty="0"/>
              <a:t>UK Biobank</a:t>
            </a:r>
          </a:p>
        </p:txBody>
      </p:sp>
      <p:pic>
        <p:nvPicPr>
          <p:cNvPr id="4" name="Picture 3" descr="A picture containing text, clipart&#10;&#10;Description automatically generated">
            <a:extLst>
              <a:ext uri="{FF2B5EF4-FFF2-40B4-BE49-F238E27FC236}">
                <a16:creationId xmlns:a16="http://schemas.microsoft.com/office/drawing/2014/main" id="{63DCC87C-7A04-56DD-19EB-88DF81E77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61" y="2450047"/>
            <a:ext cx="3856384" cy="2169216"/>
          </a:xfrm>
          <a:prstGeom prst="rect">
            <a:avLst/>
          </a:prstGeom>
        </p:spPr>
      </p:pic>
      <p:sp>
        <p:nvSpPr>
          <p:cNvPr id="5" name="Title 1">
            <a:extLst>
              <a:ext uri="{FF2B5EF4-FFF2-40B4-BE49-F238E27FC236}">
                <a16:creationId xmlns:a16="http://schemas.microsoft.com/office/drawing/2014/main" id="{35562A6E-75CF-D7F6-1609-8616B3FBE6CB}"/>
              </a:ext>
            </a:extLst>
          </p:cNvPr>
          <p:cNvSpPr txBox="1">
            <a:spLocks/>
          </p:cNvSpPr>
          <p:nvPr/>
        </p:nvSpPr>
        <p:spPr>
          <a:xfrm>
            <a:off x="3608733" y="547465"/>
            <a:ext cx="4974534" cy="92684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pPr algn="ctr"/>
            <a:r>
              <a:rPr lang="en-GB" dirty="0"/>
              <a:t>Datasets for Cardiac MRI</a:t>
            </a:r>
          </a:p>
        </p:txBody>
      </p:sp>
      <p:sp>
        <p:nvSpPr>
          <p:cNvPr id="6" name="Title 1">
            <a:extLst>
              <a:ext uri="{FF2B5EF4-FFF2-40B4-BE49-F238E27FC236}">
                <a16:creationId xmlns:a16="http://schemas.microsoft.com/office/drawing/2014/main" id="{0EF3627A-D70E-E5F6-4E16-665E1D7B9E0E}"/>
              </a:ext>
            </a:extLst>
          </p:cNvPr>
          <p:cNvSpPr txBox="1">
            <a:spLocks/>
          </p:cNvSpPr>
          <p:nvPr/>
        </p:nvSpPr>
        <p:spPr>
          <a:xfrm>
            <a:off x="7465117" y="1163690"/>
            <a:ext cx="3031435" cy="926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pPr algn="ctr"/>
            <a:r>
              <a:rPr lang="en-GB" dirty="0"/>
              <a:t>OCMR</a:t>
            </a:r>
          </a:p>
        </p:txBody>
      </p:sp>
      <p:pic>
        <p:nvPicPr>
          <p:cNvPr id="8" name="Picture 7" descr="A picture containing dark&#10;&#10;Description automatically generated">
            <a:extLst>
              <a:ext uri="{FF2B5EF4-FFF2-40B4-BE49-F238E27FC236}">
                <a16:creationId xmlns:a16="http://schemas.microsoft.com/office/drawing/2014/main" id="{5D2D0B51-E7B6-ABB0-818F-3938C632AD8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941961" y="2090530"/>
            <a:ext cx="1440000" cy="1440000"/>
          </a:xfrm>
          <a:prstGeom prst="rect">
            <a:avLst/>
          </a:prstGeom>
        </p:spPr>
      </p:pic>
      <p:pic>
        <p:nvPicPr>
          <p:cNvPr id="9" name="Picture 8" descr="A close-up of a fetus&#10;&#10;Description automatically generated with low confidence">
            <a:extLst>
              <a:ext uri="{FF2B5EF4-FFF2-40B4-BE49-F238E27FC236}">
                <a16:creationId xmlns:a16="http://schemas.microsoft.com/office/drawing/2014/main" id="{52C68957-0524-EE5E-5109-6DBF854320A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941961" y="3899263"/>
            <a:ext cx="1440000" cy="1440000"/>
          </a:xfrm>
          <a:prstGeom prst="rect">
            <a:avLst/>
          </a:prstGeom>
        </p:spPr>
      </p:pic>
      <p:pic>
        <p:nvPicPr>
          <p:cNvPr id="10" name="Picture 9" descr="A picture containing close, glass&#10;&#10;Description automatically generated">
            <a:extLst>
              <a:ext uri="{FF2B5EF4-FFF2-40B4-BE49-F238E27FC236}">
                <a16:creationId xmlns:a16="http://schemas.microsoft.com/office/drawing/2014/main" id="{A963B681-D22C-9237-D4C7-36E72CF3B2F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059247" y="2090530"/>
            <a:ext cx="1440000" cy="1440000"/>
          </a:xfrm>
          <a:prstGeom prst="rect">
            <a:avLst/>
          </a:prstGeom>
        </p:spPr>
      </p:pic>
      <p:pic>
        <p:nvPicPr>
          <p:cNvPr id="11" name="Picture 10">
            <a:extLst>
              <a:ext uri="{FF2B5EF4-FFF2-40B4-BE49-F238E27FC236}">
                <a16:creationId xmlns:a16="http://schemas.microsoft.com/office/drawing/2014/main" id="{7D89ECE7-7C93-0BC2-2D32-16F90717082E}"/>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176533" y="3899263"/>
            <a:ext cx="1440000" cy="1440000"/>
          </a:xfrm>
          <a:prstGeom prst="rect">
            <a:avLst/>
          </a:prstGeom>
        </p:spPr>
      </p:pic>
      <p:pic>
        <p:nvPicPr>
          <p:cNvPr id="12" name="Picture 11" descr="A close-up of a human skull&#10;&#10;Description automatically generated with medium confidence">
            <a:extLst>
              <a:ext uri="{FF2B5EF4-FFF2-40B4-BE49-F238E27FC236}">
                <a16:creationId xmlns:a16="http://schemas.microsoft.com/office/drawing/2014/main" id="{C106B58B-F20F-ACED-E5E1-038A6B8E07C6}"/>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059247" y="3899263"/>
            <a:ext cx="1440000" cy="1440000"/>
          </a:xfrm>
          <a:prstGeom prst="rect">
            <a:avLst/>
          </a:prstGeom>
        </p:spPr>
      </p:pic>
      <p:pic>
        <p:nvPicPr>
          <p:cNvPr id="13" name="Picture 12" descr="A close-up of a skull&#10;&#10;Description automatically generated with medium confidence">
            <a:extLst>
              <a:ext uri="{FF2B5EF4-FFF2-40B4-BE49-F238E27FC236}">
                <a16:creationId xmlns:a16="http://schemas.microsoft.com/office/drawing/2014/main" id="{5D575DA5-5C28-7C75-518E-1AA1FC8EC0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176533" y="2090530"/>
            <a:ext cx="1440000" cy="1440000"/>
          </a:xfrm>
          <a:prstGeom prst="rect">
            <a:avLst/>
          </a:prstGeom>
        </p:spPr>
      </p:pic>
    </p:spTree>
    <p:extLst>
      <p:ext uri="{BB962C8B-B14F-4D97-AF65-F5344CB8AC3E}">
        <p14:creationId xmlns:p14="http://schemas.microsoft.com/office/powerpoint/2010/main" val="211853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6867252-DC20-2E2C-9234-F10C14562A18}"/>
              </a:ext>
            </a:extLst>
          </p:cNvPr>
          <p:cNvGrpSpPr/>
          <p:nvPr/>
        </p:nvGrpSpPr>
        <p:grpSpPr>
          <a:xfrm>
            <a:off x="1043761" y="2116182"/>
            <a:ext cx="9991819" cy="4454749"/>
            <a:chOff x="705790" y="1395900"/>
            <a:chExt cx="10853572" cy="5057466"/>
          </a:xfrm>
        </p:grpSpPr>
        <p:pic>
          <p:nvPicPr>
            <p:cNvPr id="6" name="Picture 5">
              <a:extLst>
                <a:ext uri="{FF2B5EF4-FFF2-40B4-BE49-F238E27FC236}">
                  <a16:creationId xmlns:a16="http://schemas.microsoft.com/office/drawing/2014/main" id="{E9573FAB-D682-AC67-5C3E-E4B2B7D384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1395900"/>
              <a:ext cx="1440000" cy="1440000"/>
            </a:xfrm>
            <a:prstGeom prst="rect">
              <a:avLst/>
            </a:prstGeom>
          </p:spPr>
        </p:pic>
        <p:pic>
          <p:nvPicPr>
            <p:cNvPr id="12" name="Picture 11" descr="A picture containing dark&#10;&#10;Description automatically generated">
              <a:extLst>
                <a:ext uri="{FF2B5EF4-FFF2-40B4-BE49-F238E27FC236}">
                  <a16:creationId xmlns:a16="http://schemas.microsoft.com/office/drawing/2014/main" id="{B8E3C2AD-0FE6-3A43-8E1F-F54BD11EC5B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1395900"/>
              <a:ext cx="1440000" cy="1440000"/>
            </a:xfrm>
            <a:prstGeom prst="rect">
              <a:avLst/>
            </a:prstGeom>
          </p:spPr>
        </p:pic>
        <p:pic>
          <p:nvPicPr>
            <p:cNvPr id="14" name="Picture 13" descr="A picture containing dark&#10;&#10;Description automatically generated">
              <a:extLst>
                <a:ext uri="{FF2B5EF4-FFF2-40B4-BE49-F238E27FC236}">
                  <a16:creationId xmlns:a16="http://schemas.microsoft.com/office/drawing/2014/main" id="{820462A7-1508-B131-A355-3C345CD6BEC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3204633"/>
              <a:ext cx="1440000" cy="1440000"/>
            </a:xfrm>
            <a:prstGeom prst="rect">
              <a:avLst/>
            </a:prstGeom>
          </p:spPr>
        </p:pic>
        <p:pic>
          <p:nvPicPr>
            <p:cNvPr id="18" name="Picture 17" descr="A picture containing dark&#10;&#10;Description automatically generated">
              <a:extLst>
                <a:ext uri="{FF2B5EF4-FFF2-40B4-BE49-F238E27FC236}">
                  <a16:creationId xmlns:a16="http://schemas.microsoft.com/office/drawing/2014/main" id="{09ABC51C-BC47-1B2D-9966-9E29B77E49D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1395900"/>
              <a:ext cx="1440000" cy="1440000"/>
            </a:xfrm>
            <a:prstGeom prst="rect">
              <a:avLst/>
            </a:prstGeom>
          </p:spPr>
        </p:pic>
        <p:pic>
          <p:nvPicPr>
            <p:cNvPr id="20" name="Picture 19" descr="A picture containing dark&#10;&#10;Description automatically generated">
              <a:extLst>
                <a:ext uri="{FF2B5EF4-FFF2-40B4-BE49-F238E27FC236}">
                  <a16:creationId xmlns:a16="http://schemas.microsoft.com/office/drawing/2014/main" id="{7BBD3644-AD68-7458-A5E9-2A8A2F7E006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5013366"/>
              <a:ext cx="1440000" cy="1440000"/>
            </a:xfrm>
            <a:prstGeom prst="rect">
              <a:avLst/>
            </a:prstGeom>
          </p:spPr>
        </p:pic>
        <p:pic>
          <p:nvPicPr>
            <p:cNvPr id="22" name="Picture 21" descr="A picture containing dark, chain&#10;&#10;Description automatically generated">
              <a:extLst>
                <a:ext uri="{FF2B5EF4-FFF2-40B4-BE49-F238E27FC236}">
                  <a16:creationId xmlns:a16="http://schemas.microsoft.com/office/drawing/2014/main" id="{3A8FCCD4-D84D-8C9F-A3BE-80288063BA6D}"/>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5013366"/>
              <a:ext cx="1440000" cy="1440000"/>
            </a:xfrm>
            <a:prstGeom prst="rect">
              <a:avLst/>
            </a:prstGeom>
          </p:spPr>
        </p:pic>
        <p:pic>
          <p:nvPicPr>
            <p:cNvPr id="24" name="Picture 23" descr="A close-up of a fetus&#10;&#10;Description automatically generated with low confidence">
              <a:extLst>
                <a:ext uri="{FF2B5EF4-FFF2-40B4-BE49-F238E27FC236}">
                  <a16:creationId xmlns:a16="http://schemas.microsoft.com/office/drawing/2014/main" id="{98644983-7AFB-405E-1CE1-12C451747D9B}"/>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3204633"/>
              <a:ext cx="1440000" cy="1440000"/>
            </a:xfrm>
            <a:prstGeom prst="rect">
              <a:avLst/>
            </a:prstGeom>
          </p:spPr>
        </p:pic>
        <p:pic>
          <p:nvPicPr>
            <p:cNvPr id="26" name="Picture 25" descr="A picture containing close, glass&#10;&#10;Description automatically generated">
              <a:extLst>
                <a:ext uri="{FF2B5EF4-FFF2-40B4-BE49-F238E27FC236}">
                  <a16:creationId xmlns:a16="http://schemas.microsoft.com/office/drawing/2014/main" id="{E6E8849C-91B0-5595-2D15-5E12E0A422E1}"/>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1395900"/>
              <a:ext cx="1440000" cy="1440000"/>
            </a:xfrm>
            <a:prstGeom prst="rect">
              <a:avLst/>
            </a:prstGeom>
          </p:spPr>
        </p:pic>
        <p:pic>
          <p:nvPicPr>
            <p:cNvPr id="30" name="Picture 29">
              <a:extLst>
                <a:ext uri="{FF2B5EF4-FFF2-40B4-BE49-F238E27FC236}">
                  <a16:creationId xmlns:a16="http://schemas.microsoft.com/office/drawing/2014/main" id="{7AFB28ED-2A72-9CFB-2E59-7EC5F709EF0E}"/>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3204633"/>
              <a:ext cx="1440000" cy="1440000"/>
            </a:xfrm>
            <a:prstGeom prst="rect">
              <a:avLst/>
            </a:prstGeom>
          </p:spPr>
        </p:pic>
        <p:pic>
          <p:nvPicPr>
            <p:cNvPr id="32" name="Picture 31">
              <a:extLst>
                <a:ext uri="{FF2B5EF4-FFF2-40B4-BE49-F238E27FC236}">
                  <a16:creationId xmlns:a16="http://schemas.microsoft.com/office/drawing/2014/main" id="{BE0D9757-1603-79C3-B36E-E21B48EBF348}"/>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5013366"/>
              <a:ext cx="1440000" cy="1440000"/>
            </a:xfrm>
            <a:prstGeom prst="rect">
              <a:avLst/>
            </a:prstGeom>
          </p:spPr>
        </p:pic>
        <p:pic>
          <p:nvPicPr>
            <p:cNvPr id="34" name="Picture 33">
              <a:extLst>
                <a:ext uri="{FF2B5EF4-FFF2-40B4-BE49-F238E27FC236}">
                  <a16:creationId xmlns:a16="http://schemas.microsoft.com/office/drawing/2014/main" id="{120715C4-FDFC-8E54-30FF-91B55DFDC016}"/>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3204633"/>
              <a:ext cx="1440000" cy="1440000"/>
            </a:xfrm>
            <a:prstGeom prst="rect">
              <a:avLst/>
            </a:prstGeom>
          </p:spPr>
        </p:pic>
        <p:pic>
          <p:nvPicPr>
            <p:cNvPr id="36" name="Picture 35" descr="A close-up of a brain&#10;&#10;Description automatically generated with medium confidence">
              <a:extLst>
                <a:ext uri="{FF2B5EF4-FFF2-40B4-BE49-F238E27FC236}">
                  <a16:creationId xmlns:a16="http://schemas.microsoft.com/office/drawing/2014/main" id="{4485F4BE-8980-5B96-2996-30537A948DA5}"/>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5013366"/>
              <a:ext cx="1440000" cy="1440000"/>
            </a:xfrm>
            <a:prstGeom prst="rect">
              <a:avLst/>
            </a:prstGeom>
          </p:spPr>
        </p:pic>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3204633"/>
              <a:ext cx="1440000" cy="1440000"/>
            </a:xfrm>
            <a:prstGeom prst="rect">
              <a:avLst/>
            </a:prstGeom>
          </p:spPr>
        </p:pic>
        <p:pic>
          <p:nvPicPr>
            <p:cNvPr id="44" name="Picture 43" descr="A close-up of a fetus&#10;&#10;Description automatically generated with low confidence">
              <a:extLst>
                <a:ext uri="{FF2B5EF4-FFF2-40B4-BE49-F238E27FC236}">
                  <a16:creationId xmlns:a16="http://schemas.microsoft.com/office/drawing/2014/main" id="{98D770EC-D9B1-D849-D8CE-F1B697E9D146}"/>
                </a:ext>
              </a:extLst>
            </p:cNvPr>
            <p:cNvPicPr>
              <a:picLocks noChangeAspect="1"/>
            </p:cNvPicPr>
            <p:nvPr/>
          </p:nvPicPr>
          <p:blipFill>
            <a:blip r:embed="rId29">
              <a:extLst>
                <a:ext uri="{BEBA8EAE-BF5A-486C-A8C5-ECC9F3942E4B}">
                  <a14:imgProps xmlns:a14="http://schemas.microsoft.com/office/drawing/2010/main">
                    <a14:imgLayer r:embed="rId3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5013366"/>
              <a:ext cx="1440000" cy="1440000"/>
            </a:xfrm>
            <a:prstGeom prst="rect">
              <a:avLst/>
            </a:prstGeom>
          </p:spPr>
        </p:pic>
        <p:pic>
          <p:nvPicPr>
            <p:cNvPr id="46" name="Picture 45" descr="A close up of a rose&#10;&#10;Description automatically generated with medium confidence">
              <a:extLst>
                <a:ext uri="{FF2B5EF4-FFF2-40B4-BE49-F238E27FC236}">
                  <a16:creationId xmlns:a16="http://schemas.microsoft.com/office/drawing/2014/main" id="{E70932A2-DAB1-B672-130D-A9846BA11A69}"/>
                </a:ext>
              </a:extLst>
            </p:cNvPr>
            <p:cNvPicPr>
              <a:picLocks noChangeAspect="1"/>
            </p:cNvPicPr>
            <p:nvPr/>
          </p:nvPicPr>
          <p:blipFill>
            <a:blip r:embed="rId31">
              <a:extLst>
                <a:ext uri="{BEBA8EAE-BF5A-486C-A8C5-ECC9F3942E4B}">
                  <a14:imgProps xmlns:a14="http://schemas.microsoft.com/office/drawing/2010/main">
                    <a14:imgLayer r:embed="rId3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5013366"/>
              <a:ext cx="1440000" cy="1440000"/>
            </a:xfrm>
            <a:prstGeom prst="rect">
              <a:avLst/>
            </a:prstGeom>
          </p:spPr>
        </p:pic>
        <p:pic>
          <p:nvPicPr>
            <p:cNvPr id="48" name="Picture 47" descr="A close-up of a skull&#10;&#10;Description automatically generated with medium confidence">
              <a:extLst>
                <a:ext uri="{FF2B5EF4-FFF2-40B4-BE49-F238E27FC236}">
                  <a16:creationId xmlns:a16="http://schemas.microsoft.com/office/drawing/2014/main" id="{D6E5DD22-CCF3-6A81-9393-B49758F9F14F}"/>
                </a:ext>
              </a:extLst>
            </p:cNvPr>
            <p:cNvPicPr>
              <a:picLocks noChangeAspect="1"/>
            </p:cNvPicPr>
            <p:nvPr/>
          </p:nvPicPr>
          <p:blipFill>
            <a:blip r:embed="rId33">
              <a:extLst>
                <a:ext uri="{BEBA8EAE-BF5A-486C-A8C5-ECC9F3942E4B}">
                  <a14:imgProps xmlns:a14="http://schemas.microsoft.com/office/drawing/2010/main">
                    <a14:imgLayer r:embed="rId3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1395900"/>
              <a:ext cx="1440000" cy="1440000"/>
            </a:xfrm>
            <a:prstGeom prst="rect">
              <a:avLst/>
            </a:prstGeom>
          </p:spPr>
        </p:pic>
        <p:pic>
          <p:nvPicPr>
            <p:cNvPr id="50" name="Picture 49">
              <a:extLst>
                <a:ext uri="{FF2B5EF4-FFF2-40B4-BE49-F238E27FC236}">
                  <a16:creationId xmlns:a16="http://schemas.microsoft.com/office/drawing/2014/main" id="{3ECF41C2-4527-E862-D293-1C3918347B60}"/>
                </a:ext>
              </a:extLst>
            </p:cNvPr>
            <p:cNvPicPr>
              <a:picLocks noChangeAspect="1"/>
            </p:cNvPicPr>
            <p:nvPr/>
          </p:nvPicPr>
          <p:blipFill>
            <a:blip r:embed="rId35">
              <a:extLst>
                <a:ext uri="{BEBA8EAE-BF5A-486C-A8C5-ECC9F3942E4B}">
                  <a14:imgProps xmlns:a14="http://schemas.microsoft.com/office/drawing/2010/main">
                    <a14:imgLayer r:embed="rId3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3204633"/>
              <a:ext cx="1440000" cy="1440000"/>
            </a:xfrm>
            <a:prstGeom prst="rect">
              <a:avLst/>
            </a:prstGeom>
          </p:spPr>
        </p:pic>
        <p:pic>
          <p:nvPicPr>
            <p:cNvPr id="52" name="Picture 51" descr="A close-up of a human skull&#10;&#10;Description automatically generated with low confidence">
              <a:extLst>
                <a:ext uri="{FF2B5EF4-FFF2-40B4-BE49-F238E27FC236}">
                  <a16:creationId xmlns:a16="http://schemas.microsoft.com/office/drawing/2014/main" id="{007654FA-73A2-FDB6-E67E-1855141C1578}"/>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1395900"/>
              <a:ext cx="1440000" cy="1440000"/>
            </a:xfrm>
            <a:prstGeom prst="rect">
              <a:avLst/>
            </a:prstGeom>
          </p:spPr>
        </p:pic>
      </p:grpSp>
      <p:sp>
        <p:nvSpPr>
          <p:cNvPr id="21" name="Title 2">
            <a:extLst>
              <a:ext uri="{FF2B5EF4-FFF2-40B4-BE49-F238E27FC236}">
                <a16:creationId xmlns:a16="http://schemas.microsoft.com/office/drawing/2014/main" id="{A1875A81-D151-C29D-2BFE-E5C340B33609}"/>
              </a:ext>
            </a:extLst>
          </p:cNvPr>
          <p:cNvSpPr txBox="1">
            <a:spLocks/>
          </p:cNvSpPr>
          <p:nvPr/>
        </p:nvSpPr>
        <p:spPr>
          <a:xfrm>
            <a:off x="705790" y="748114"/>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Classifying orientation</a:t>
            </a:r>
          </a:p>
        </p:txBody>
      </p:sp>
    </p:spTree>
    <p:extLst>
      <p:ext uri="{BB962C8B-B14F-4D97-AF65-F5344CB8AC3E}">
        <p14:creationId xmlns:p14="http://schemas.microsoft.com/office/powerpoint/2010/main" val="34021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892225" y="1786649"/>
            <a:ext cx="3918313" cy="3918313"/>
          </a:xfrm>
          <a:prstGeom prst="rect">
            <a:avLst/>
          </a:prstGeom>
        </p:spPr>
      </p:pic>
      <p:sp>
        <p:nvSpPr>
          <p:cNvPr id="21" name="Title 2">
            <a:extLst>
              <a:ext uri="{FF2B5EF4-FFF2-40B4-BE49-F238E27FC236}">
                <a16:creationId xmlns:a16="http://schemas.microsoft.com/office/drawing/2014/main" id="{A1875A81-D151-C29D-2BFE-E5C340B33609}"/>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Image classification</a:t>
            </a:r>
          </a:p>
        </p:txBody>
      </p:sp>
      <p:sp>
        <p:nvSpPr>
          <p:cNvPr id="2" name="Rectangle 1">
            <a:extLst>
              <a:ext uri="{FF2B5EF4-FFF2-40B4-BE49-F238E27FC236}">
                <a16:creationId xmlns:a16="http://schemas.microsoft.com/office/drawing/2014/main" id="{DB29EB3E-EDDA-2E02-FC8B-D2B2EC207184}"/>
              </a:ext>
            </a:extLst>
          </p:cNvPr>
          <p:cNvSpPr/>
          <p:nvPr/>
        </p:nvSpPr>
        <p:spPr>
          <a:xfrm>
            <a:off x="5679375" y="2747162"/>
            <a:ext cx="2329962" cy="813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Features ?</a:t>
            </a:r>
          </a:p>
        </p:txBody>
      </p:sp>
      <p:sp>
        <p:nvSpPr>
          <p:cNvPr id="27" name="Rectangle 26">
            <a:extLst>
              <a:ext uri="{FF2B5EF4-FFF2-40B4-BE49-F238E27FC236}">
                <a16:creationId xmlns:a16="http://schemas.microsoft.com/office/drawing/2014/main" id="{5D7CE96B-E15A-4B80-1AF7-937BBAE4EB6D}"/>
              </a:ext>
            </a:extLst>
          </p:cNvPr>
          <p:cNvSpPr/>
          <p:nvPr/>
        </p:nvSpPr>
        <p:spPr>
          <a:xfrm>
            <a:off x="5679375" y="3745806"/>
            <a:ext cx="2329962" cy="8968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Rules ?</a:t>
            </a:r>
          </a:p>
        </p:txBody>
      </p:sp>
      <p:sp>
        <p:nvSpPr>
          <p:cNvPr id="28" name="TextBox 27">
            <a:extLst>
              <a:ext uri="{FF2B5EF4-FFF2-40B4-BE49-F238E27FC236}">
                <a16:creationId xmlns:a16="http://schemas.microsoft.com/office/drawing/2014/main" id="{03738A16-0371-2BCC-BD2A-B045617001DC}"/>
              </a:ext>
            </a:extLst>
          </p:cNvPr>
          <p:cNvSpPr txBox="1"/>
          <p:nvPr/>
        </p:nvSpPr>
        <p:spPr>
          <a:xfrm>
            <a:off x="9110970" y="3900857"/>
            <a:ext cx="1231427" cy="646331"/>
          </a:xfrm>
          <a:prstGeom prst="rect">
            <a:avLst/>
          </a:prstGeom>
          <a:noFill/>
        </p:spPr>
        <p:txBody>
          <a:bodyPr wrap="none" rtlCol="0">
            <a:spAutoFit/>
          </a:bodyPr>
          <a:lstStyle/>
          <a:p>
            <a:pPr algn="ctr"/>
            <a:r>
              <a:rPr lang="en-GB" dirty="0"/>
              <a:t>Answer</a:t>
            </a:r>
          </a:p>
          <a:p>
            <a:pPr algn="ctr"/>
            <a:r>
              <a:rPr lang="en-GB" dirty="0"/>
              <a:t>Short Axis</a:t>
            </a:r>
          </a:p>
        </p:txBody>
      </p:sp>
      <p:cxnSp>
        <p:nvCxnSpPr>
          <p:cNvPr id="29" name="Straight Arrow Connector 28">
            <a:extLst>
              <a:ext uri="{FF2B5EF4-FFF2-40B4-BE49-F238E27FC236}">
                <a16:creationId xmlns:a16="http://schemas.microsoft.com/office/drawing/2014/main" id="{9DDE2003-94F2-2C67-1246-D6C2BADF8CBD}"/>
              </a:ext>
            </a:extLst>
          </p:cNvPr>
          <p:cNvCxnSpPr>
            <a:cxnSpLocks/>
          </p:cNvCxnSpPr>
          <p:nvPr/>
        </p:nvCxnSpPr>
        <p:spPr>
          <a:xfrm>
            <a:off x="8009337" y="4224023"/>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41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lose, glass&#10;&#10;Description automatically generated">
            <a:extLst>
              <a:ext uri="{FF2B5EF4-FFF2-40B4-BE49-F238E27FC236}">
                <a16:creationId xmlns:a16="http://schemas.microsoft.com/office/drawing/2014/main" id="{4250B5F8-6BFA-12A0-B07F-46DFE96F51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680629" y="3749540"/>
            <a:ext cx="1800000" cy="1800000"/>
          </a:xfrm>
          <a:prstGeom prst="rect">
            <a:avLst/>
          </a:prstGeom>
        </p:spPr>
      </p:pic>
      <p:pic>
        <p:nvPicPr>
          <p:cNvPr id="5" name="Picture 4">
            <a:extLst>
              <a:ext uri="{FF2B5EF4-FFF2-40B4-BE49-F238E27FC236}">
                <a16:creationId xmlns:a16="http://schemas.microsoft.com/office/drawing/2014/main" id="{118AE8E1-B75F-E37C-7E8A-ADF17EC5646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2316874" y="3751717"/>
            <a:ext cx="1800000" cy="1800000"/>
          </a:xfrm>
          <a:prstGeom prst="rect">
            <a:avLst/>
          </a:prstGeom>
        </p:spPr>
      </p:pic>
      <p:pic>
        <p:nvPicPr>
          <p:cNvPr id="6" name="Picture 5" descr="A picture containing dark&#10;&#10;Description automatically generated">
            <a:extLst>
              <a:ext uri="{FF2B5EF4-FFF2-40B4-BE49-F238E27FC236}">
                <a16:creationId xmlns:a16="http://schemas.microsoft.com/office/drawing/2014/main" id="{D30630C3-C774-FB3B-1222-3A4913823975}"/>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08138" y="3749540"/>
            <a:ext cx="1800000" cy="1800000"/>
          </a:xfrm>
          <a:prstGeom prst="rect">
            <a:avLst/>
          </a:prstGeom>
        </p:spPr>
      </p:pic>
      <p:pic>
        <p:nvPicPr>
          <p:cNvPr id="7" name="Picture 6" descr="A close up of a rose&#10;&#10;Description automatically generated with medium confidence">
            <a:extLst>
              <a:ext uri="{FF2B5EF4-FFF2-40B4-BE49-F238E27FC236}">
                <a16:creationId xmlns:a16="http://schemas.microsoft.com/office/drawing/2014/main" id="{43FF2BCC-D4BC-EBC3-3858-0ACC7965F4AC}"/>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7044384" y="3749540"/>
            <a:ext cx="1800000" cy="1800000"/>
          </a:xfrm>
          <a:prstGeom prst="rect">
            <a:avLst/>
          </a:prstGeom>
        </p:spPr>
      </p:pic>
      <p:sp>
        <p:nvSpPr>
          <p:cNvPr id="8" name="Rectangle: Rounded Corners 7">
            <a:extLst>
              <a:ext uri="{FF2B5EF4-FFF2-40B4-BE49-F238E27FC236}">
                <a16:creationId xmlns:a16="http://schemas.microsoft.com/office/drawing/2014/main" id="{847CCB0E-0852-E556-9EF4-44B76DA800BB}"/>
              </a:ext>
            </a:extLst>
          </p:cNvPr>
          <p:cNvSpPr/>
          <p:nvPr/>
        </p:nvSpPr>
        <p:spPr>
          <a:xfrm>
            <a:off x="2446056" y="5924693"/>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sp>
        <p:nvSpPr>
          <p:cNvPr id="9" name="Rectangle: Rounded Corners 8">
            <a:extLst>
              <a:ext uri="{FF2B5EF4-FFF2-40B4-BE49-F238E27FC236}">
                <a16:creationId xmlns:a16="http://schemas.microsoft.com/office/drawing/2014/main" id="{4BB7FD82-0E05-384F-C8C6-CC431B88CCEB}"/>
              </a:ext>
            </a:extLst>
          </p:cNvPr>
          <p:cNvSpPr/>
          <p:nvPr/>
        </p:nvSpPr>
        <p:spPr>
          <a:xfrm>
            <a:off x="4811262" y="5924693"/>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LAX</a:t>
            </a:r>
          </a:p>
        </p:txBody>
      </p:sp>
      <p:sp>
        <p:nvSpPr>
          <p:cNvPr id="10" name="Rectangle: Rounded Corners 9">
            <a:extLst>
              <a:ext uri="{FF2B5EF4-FFF2-40B4-BE49-F238E27FC236}">
                <a16:creationId xmlns:a16="http://schemas.microsoft.com/office/drawing/2014/main" id="{F7B6D9C2-9822-918E-950C-B621B0B6EA24}"/>
              </a:ext>
            </a:extLst>
          </p:cNvPr>
          <p:cNvSpPr/>
          <p:nvPr/>
        </p:nvSpPr>
        <p:spPr>
          <a:xfrm>
            <a:off x="7176468" y="5924693"/>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sp>
        <p:nvSpPr>
          <p:cNvPr id="11" name="Rectangle: Rounded Corners 10">
            <a:extLst>
              <a:ext uri="{FF2B5EF4-FFF2-40B4-BE49-F238E27FC236}">
                <a16:creationId xmlns:a16="http://schemas.microsoft.com/office/drawing/2014/main" id="{6A5D40EA-FBE5-09A9-6B3A-DEE07C9B07FE}"/>
              </a:ext>
            </a:extLst>
          </p:cNvPr>
          <p:cNvSpPr/>
          <p:nvPr/>
        </p:nvSpPr>
        <p:spPr>
          <a:xfrm>
            <a:off x="9541674" y="5924692"/>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LAX</a:t>
            </a:r>
          </a:p>
        </p:txBody>
      </p:sp>
      <p:sp>
        <p:nvSpPr>
          <p:cNvPr id="12" name="TextBox 11">
            <a:extLst>
              <a:ext uri="{FF2B5EF4-FFF2-40B4-BE49-F238E27FC236}">
                <a16:creationId xmlns:a16="http://schemas.microsoft.com/office/drawing/2014/main" id="{BB362280-C4E2-B7F8-4C2C-CF501DD0EC01}"/>
              </a:ext>
            </a:extLst>
          </p:cNvPr>
          <p:cNvSpPr txBox="1"/>
          <p:nvPr/>
        </p:nvSpPr>
        <p:spPr>
          <a:xfrm>
            <a:off x="939691" y="4464874"/>
            <a:ext cx="660758" cy="369332"/>
          </a:xfrm>
          <a:prstGeom prst="rect">
            <a:avLst/>
          </a:prstGeom>
          <a:noFill/>
        </p:spPr>
        <p:txBody>
          <a:bodyPr wrap="none" rtlCol="0">
            <a:spAutoFit/>
          </a:bodyPr>
          <a:lstStyle/>
          <a:p>
            <a:r>
              <a:rPr lang="en-GB" dirty="0"/>
              <a:t>Data</a:t>
            </a:r>
          </a:p>
        </p:txBody>
      </p:sp>
      <p:sp>
        <p:nvSpPr>
          <p:cNvPr id="13" name="TextBox 12">
            <a:extLst>
              <a:ext uri="{FF2B5EF4-FFF2-40B4-BE49-F238E27FC236}">
                <a16:creationId xmlns:a16="http://schemas.microsoft.com/office/drawing/2014/main" id="{684C3468-CE9D-5210-43D6-7142A9CFF4D4}"/>
              </a:ext>
            </a:extLst>
          </p:cNvPr>
          <p:cNvSpPr txBox="1"/>
          <p:nvPr/>
        </p:nvSpPr>
        <p:spPr>
          <a:xfrm>
            <a:off x="733705" y="5776023"/>
            <a:ext cx="1072730" cy="646331"/>
          </a:xfrm>
          <a:prstGeom prst="rect">
            <a:avLst/>
          </a:prstGeom>
          <a:noFill/>
        </p:spPr>
        <p:txBody>
          <a:bodyPr wrap="none" rtlCol="0">
            <a:spAutoFit/>
          </a:bodyPr>
          <a:lstStyle/>
          <a:p>
            <a:r>
              <a:rPr lang="en-GB" dirty="0"/>
              <a:t>Answers</a:t>
            </a:r>
            <a:br>
              <a:rPr lang="en-GB" dirty="0"/>
            </a:br>
            <a:r>
              <a:rPr lang="en-GB" dirty="0"/>
              <a:t>or </a:t>
            </a:r>
            <a:r>
              <a:rPr lang="en-GB" b="1" dirty="0">
                <a:solidFill>
                  <a:schemeClr val="accent1"/>
                </a:solidFill>
              </a:rPr>
              <a:t>labels</a:t>
            </a:r>
          </a:p>
        </p:txBody>
      </p:sp>
      <p:sp>
        <p:nvSpPr>
          <p:cNvPr id="14" name="Title 2">
            <a:extLst>
              <a:ext uri="{FF2B5EF4-FFF2-40B4-BE49-F238E27FC236}">
                <a16:creationId xmlns:a16="http://schemas.microsoft.com/office/drawing/2014/main" id="{5A696146-39A1-C921-6FBD-3CA75F8D834B}"/>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Machine learning for image classification</a:t>
            </a:r>
          </a:p>
        </p:txBody>
      </p:sp>
      <p:grpSp>
        <p:nvGrpSpPr>
          <p:cNvPr id="23" name="Group 22">
            <a:extLst>
              <a:ext uri="{FF2B5EF4-FFF2-40B4-BE49-F238E27FC236}">
                <a16:creationId xmlns:a16="http://schemas.microsoft.com/office/drawing/2014/main" id="{5F40A1D1-DB52-FF62-94A6-9E5CD61DAA39}"/>
              </a:ext>
            </a:extLst>
          </p:cNvPr>
          <p:cNvGrpSpPr/>
          <p:nvPr/>
        </p:nvGrpSpPr>
        <p:grpSpPr>
          <a:xfrm>
            <a:off x="3376807" y="1790719"/>
            <a:ext cx="5438386" cy="1393371"/>
            <a:chOff x="2654538" y="4384762"/>
            <a:chExt cx="6560718" cy="1393371"/>
          </a:xfrm>
        </p:grpSpPr>
        <p:sp>
          <p:nvSpPr>
            <p:cNvPr id="24" name="Rectangle 23">
              <a:extLst>
                <a:ext uri="{FF2B5EF4-FFF2-40B4-BE49-F238E27FC236}">
                  <a16:creationId xmlns:a16="http://schemas.microsoft.com/office/drawing/2014/main" id="{B33B82BA-1315-E704-92EA-9DCC2CBDE4D8}"/>
                </a:ext>
              </a:extLst>
            </p:cNvPr>
            <p:cNvSpPr/>
            <p:nvPr/>
          </p:nvSpPr>
          <p:spPr>
            <a:xfrm>
              <a:off x="4828902" y="4384762"/>
              <a:ext cx="2534195" cy="13933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t>Machine</a:t>
              </a:r>
              <a:br>
                <a:rPr lang="en-GB" sz="2200" dirty="0"/>
              </a:br>
              <a:r>
                <a:rPr lang="en-GB" sz="2200" dirty="0"/>
                <a:t>Learning</a:t>
              </a:r>
            </a:p>
          </p:txBody>
        </p:sp>
        <p:cxnSp>
          <p:nvCxnSpPr>
            <p:cNvPr id="25" name="Straight Arrow Connector 24">
              <a:extLst>
                <a:ext uri="{FF2B5EF4-FFF2-40B4-BE49-F238E27FC236}">
                  <a16:creationId xmlns:a16="http://schemas.microsoft.com/office/drawing/2014/main" id="{F979D558-F626-D026-BD31-5F4FBABECDC9}"/>
                </a:ext>
              </a:extLst>
            </p:cNvPr>
            <p:cNvCxnSpPr>
              <a:cxnSpLocks/>
            </p:cNvCxnSpPr>
            <p:nvPr/>
          </p:nvCxnSpPr>
          <p:spPr>
            <a:xfrm>
              <a:off x="3727269" y="4785355"/>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6BF26A-378F-8976-D952-A99D33392092}"/>
                </a:ext>
              </a:extLst>
            </p:cNvPr>
            <p:cNvSpPr txBox="1"/>
            <p:nvPr/>
          </p:nvSpPr>
          <p:spPr>
            <a:xfrm>
              <a:off x="2654538" y="4600689"/>
              <a:ext cx="1072731" cy="369332"/>
            </a:xfrm>
            <a:prstGeom prst="rect">
              <a:avLst/>
            </a:prstGeom>
            <a:noFill/>
          </p:spPr>
          <p:txBody>
            <a:bodyPr wrap="none" rtlCol="0">
              <a:spAutoFit/>
            </a:bodyPr>
            <a:lstStyle/>
            <a:p>
              <a:pPr algn="r"/>
              <a:r>
                <a:rPr lang="en-GB" dirty="0"/>
                <a:t>Answers</a:t>
              </a:r>
            </a:p>
          </p:txBody>
        </p:sp>
        <p:cxnSp>
          <p:nvCxnSpPr>
            <p:cNvPr id="27" name="Straight Arrow Connector 26">
              <a:extLst>
                <a:ext uri="{FF2B5EF4-FFF2-40B4-BE49-F238E27FC236}">
                  <a16:creationId xmlns:a16="http://schemas.microsoft.com/office/drawing/2014/main" id="{0CAF9C68-0D06-46F9-A286-23FDC05E428B}"/>
                </a:ext>
              </a:extLst>
            </p:cNvPr>
            <p:cNvCxnSpPr>
              <a:cxnSpLocks/>
            </p:cNvCxnSpPr>
            <p:nvPr/>
          </p:nvCxnSpPr>
          <p:spPr>
            <a:xfrm>
              <a:off x="3727269" y="5408018"/>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966A69-4FAA-828A-6EB1-C3DF6459A272}"/>
                </a:ext>
              </a:extLst>
            </p:cNvPr>
            <p:cNvSpPr txBox="1"/>
            <p:nvPr/>
          </p:nvSpPr>
          <p:spPr>
            <a:xfrm>
              <a:off x="3066511" y="5223352"/>
              <a:ext cx="660758" cy="369332"/>
            </a:xfrm>
            <a:prstGeom prst="rect">
              <a:avLst/>
            </a:prstGeom>
            <a:noFill/>
          </p:spPr>
          <p:txBody>
            <a:bodyPr wrap="none" rtlCol="0">
              <a:spAutoFit/>
            </a:bodyPr>
            <a:lstStyle/>
            <a:p>
              <a:pPr algn="r"/>
              <a:r>
                <a:rPr lang="en-GB" dirty="0"/>
                <a:t>Data</a:t>
              </a:r>
            </a:p>
          </p:txBody>
        </p:sp>
        <p:sp>
          <p:nvSpPr>
            <p:cNvPr id="29" name="TextBox 28">
              <a:extLst>
                <a:ext uri="{FF2B5EF4-FFF2-40B4-BE49-F238E27FC236}">
                  <a16:creationId xmlns:a16="http://schemas.microsoft.com/office/drawing/2014/main" id="{2877C110-3B22-E127-B3C7-8E69696DB0F1}"/>
                </a:ext>
              </a:extLst>
            </p:cNvPr>
            <p:cNvSpPr txBox="1"/>
            <p:nvPr/>
          </p:nvSpPr>
          <p:spPr>
            <a:xfrm>
              <a:off x="8464730" y="4937755"/>
              <a:ext cx="750526" cy="369332"/>
            </a:xfrm>
            <a:prstGeom prst="rect">
              <a:avLst/>
            </a:prstGeom>
            <a:noFill/>
          </p:spPr>
          <p:txBody>
            <a:bodyPr wrap="none" rtlCol="0">
              <a:spAutoFit/>
            </a:bodyPr>
            <a:lstStyle/>
            <a:p>
              <a:r>
                <a:rPr lang="en-GB" dirty="0"/>
                <a:t>Rules</a:t>
              </a:r>
            </a:p>
          </p:txBody>
        </p:sp>
        <p:cxnSp>
          <p:nvCxnSpPr>
            <p:cNvPr id="30" name="Straight Arrow Connector 29">
              <a:extLst>
                <a:ext uri="{FF2B5EF4-FFF2-40B4-BE49-F238E27FC236}">
                  <a16:creationId xmlns:a16="http://schemas.microsoft.com/office/drawing/2014/main" id="{3C4C6417-023F-322D-D039-E23A57794330}"/>
                </a:ext>
              </a:extLst>
            </p:cNvPr>
            <p:cNvCxnSpPr>
              <a:cxnSpLocks/>
            </p:cNvCxnSpPr>
            <p:nvPr/>
          </p:nvCxnSpPr>
          <p:spPr>
            <a:xfrm>
              <a:off x="7363097" y="5122421"/>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242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959820" y="2263167"/>
            <a:ext cx="3918313" cy="3918313"/>
          </a:xfrm>
          <a:prstGeom prst="rect">
            <a:avLst/>
          </a:prstGeom>
        </p:spPr>
      </p:pic>
      <p:sp>
        <p:nvSpPr>
          <p:cNvPr id="2" name="Rectangle 1">
            <a:extLst>
              <a:ext uri="{FF2B5EF4-FFF2-40B4-BE49-F238E27FC236}">
                <a16:creationId xmlns:a16="http://schemas.microsoft.com/office/drawing/2014/main" id="{DB29EB3E-EDDA-2E02-FC8B-D2B2EC207184}"/>
              </a:ext>
            </a:extLst>
          </p:cNvPr>
          <p:cNvSpPr/>
          <p:nvPr/>
        </p:nvSpPr>
        <p:spPr>
          <a:xfrm>
            <a:off x="5302258" y="1572775"/>
            <a:ext cx="3259923" cy="596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a:t>
            </a:r>
          </a:p>
        </p:txBody>
      </p:sp>
      <p:sp>
        <p:nvSpPr>
          <p:cNvPr id="3" name="Isosceles Triangle 2">
            <a:extLst>
              <a:ext uri="{FF2B5EF4-FFF2-40B4-BE49-F238E27FC236}">
                <a16:creationId xmlns:a16="http://schemas.microsoft.com/office/drawing/2014/main" id="{9C1D5E8A-FD52-1F4F-E392-86F69009C88C}"/>
              </a:ext>
            </a:extLst>
          </p:cNvPr>
          <p:cNvSpPr/>
          <p:nvPr/>
        </p:nvSpPr>
        <p:spPr>
          <a:xfrm rot="5400000">
            <a:off x="5095136" y="2608421"/>
            <a:ext cx="3674167" cy="32599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91005424-CA76-1B31-47EA-1B2877DDB4F4}"/>
              </a:ext>
            </a:extLst>
          </p:cNvPr>
          <p:cNvSpPr txBox="1"/>
          <p:nvPr/>
        </p:nvSpPr>
        <p:spPr>
          <a:xfrm>
            <a:off x="8986306" y="4066791"/>
            <a:ext cx="2513156" cy="369332"/>
          </a:xfrm>
          <a:prstGeom prst="rect">
            <a:avLst/>
          </a:prstGeom>
          <a:noFill/>
        </p:spPr>
        <p:txBody>
          <a:bodyPr wrap="square" rtlCol="0">
            <a:spAutoFit/>
          </a:bodyPr>
          <a:lstStyle/>
          <a:p>
            <a:r>
              <a:rPr lang="en-GB" dirty="0"/>
              <a:t>Probability it is a SAX</a:t>
            </a:r>
          </a:p>
        </p:txBody>
      </p:sp>
      <p:sp>
        <p:nvSpPr>
          <p:cNvPr id="6" name="Title 2">
            <a:extLst>
              <a:ext uri="{FF2B5EF4-FFF2-40B4-BE49-F238E27FC236}">
                <a16:creationId xmlns:a16="http://schemas.microsoft.com/office/drawing/2014/main" id="{B19B884A-428D-8751-4F0D-6CA7F145C3FE}"/>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Machine learning for image classification</a:t>
            </a:r>
          </a:p>
        </p:txBody>
      </p:sp>
    </p:spTree>
    <p:extLst>
      <p:ext uri="{BB962C8B-B14F-4D97-AF65-F5344CB8AC3E}">
        <p14:creationId xmlns:p14="http://schemas.microsoft.com/office/powerpoint/2010/main" val="39820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Table 5">
            <a:extLst>
              <a:ext uri="{FF2B5EF4-FFF2-40B4-BE49-F238E27FC236}">
                <a16:creationId xmlns:a16="http://schemas.microsoft.com/office/drawing/2014/main" id="{39A28811-F1E4-B6F9-FD49-E7E38800279C}"/>
              </a:ext>
            </a:extLst>
          </p:cNvPr>
          <p:cNvGraphicFramePr>
            <a:graphicFrameLocks noGrp="1"/>
          </p:cNvGraphicFramePr>
          <p:nvPr>
            <p:extLst>
              <p:ext uri="{D42A27DB-BD31-4B8C-83A1-F6EECF244321}">
                <p14:modId xmlns:p14="http://schemas.microsoft.com/office/powerpoint/2010/main" val="579960894"/>
              </p:ext>
            </p:extLst>
          </p:nvPr>
        </p:nvGraphicFramePr>
        <p:xfrm>
          <a:off x="6220507" y="4378287"/>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3" name="Table 5">
            <a:extLst>
              <a:ext uri="{FF2B5EF4-FFF2-40B4-BE49-F238E27FC236}">
                <a16:creationId xmlns:a16="http://schemas.microsoft.com/office/drawing/2014/main" id="{89AA23AA-A2AC-5362-4915-A571AAAB85F9}"/>
              </a:ext>
            </a:extLst>
          </p:cNvPr>
          <p:cNvGraphicFramePr>
            <a:graphicFrameLocks noGrp="1"/>
          </p:cNvGraphicFramePr>
          <p:nvPr>
            <p:extLst>
              <p:ext uri="{D42A27DB-BD31-4B8C-83A1-F6EECF244321}">
                <p14:modId xmlns:p14="http://schemas.microsoft.com/office/powerpoint/2010/main" val="3882029711"/>
              </p:ext>
            </p:extLst>
          </p:nvPr>
        </p:nvGraphicFramePr>
        <p:xfrm>
          <a:off x="6372907" y="4530687"/>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4" name="Table 5">
            <a:extLst>
              <a:ext uri="{FF2B5EF4-FFF2-40B4-BE49-F238E27FC236}">
                <a16:creationId xmlns:a16="http://schemas.microsoft.com/office/drawing/2014/main" id="{7551095B-D7AA-E52E-71BD-3624394DEE36}"/>
              </a:ext>
            </a:extLst>
          </p:cNvPr>
          <p:cNvGraphicFramePr>
            <a:graphicFrameLocks noGrp="1"/>
          </p:cNvGraphicFramePr>
          <p:nvPr>
            <p:extLst>
              <p:ext uri="{D42A27DB-BD31-4B8C-83A1-F6EECF244321}">
                <p14:modId xmlns:p14="http://schemas.microsoft.com/office/powerpoint/2010/main" val="4288603708"/>
              </p:ext>
            </p:extLst>
          </p:nvPr>
        </p:nvGraphicFramePr>
        <p:xfrm>
          <a:off x="6525307" y="4683087"/>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5" name="Table 5">
            <a:extLst>
              <a:ext uri="{FF2B5EF4-FFF2-40B4-BE49-F238E27FC236}">
                <a16:creationId xmlns:a16="http://schemas.microsoft.com/office/drawing/2014/main" id="{525DE21A-64CF-7FAE-6FB6-84050C9CB274}"/>
              </a:ext>
            </a:extLst>
          </p:cNvPr>
          <p:cNvGraphicFramePr>
            <a:graphicFrameLocks noGrp="1"/>
          </p:cNvGraphicFramePr>
          <p:nvPr>
            <p:extLst>
              <p:ext uri="{D42A27DB-BD31-4B8C-83A1-F6EECF244321}">
                <p14:modId xmlns:p14="http://schemas.microsoft.com/office/powerpoint/2010/main" val="2232864587"/>
              </p:ext>
            </p:extLst>
          </p:nvPr>
        </p:nvGraphicFramePr>
        <p:xfrm>
          <a:off x="6677707" y="4835487"/>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6" name="Table 5">
            <a:extLst>
              <a:ext uri="{FF2B5EF4-FFF2-40B4-BE49-F238E27FC236}">
                <a16:creationId xmlns:a16="http://schemas.microsoft.com/office/drawing/2014/main" id="{6B9E8854-9B61-62EA-E529-F33ABB0530C2}"/>
              </a:ext>
            </a:extLst>
          </p:cNvPr>
          <p:cNvGraphicFramePr>
            <a:graphicFrameLocks noGrp="1"/>
          </p:cNvGraphicFramePr>
          <p:nvPr>
            <p:extLst>
              <p:ext uri="{D42A27DB-BD31-4B8C-83A1-F6EECF244321}">
                <p14:modId xmlns:p14="http://schemas.microsoft.com/office/powerpoint/2010/main" val="3844157227"/>
              </p:ext>
            </p:extLst>
          </p:nvPr>
        </p:nvGraphicFramePr>
        <p:xfrm>
          <a:off x="1621322" y="4648365"/>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sp>
        <p:nvSpPr>
          <p:cNvPr id="47" name="TextBox 46">
            <a:extLst>
              <a:ext uri="{FF2B5EF4-FFF2-40B4-BE49-F238E27FC236}">
                <a16:creationId xmlns:a16="http://schemas.microsoft.com/office/drawing/2014/main" id="{7DEAE2E8-B966-064C-3BBA-2EE428827B2D}"/>
              </a:ext>
            </a:extLst>
          </p:cNvPr>
          <p:cNvSpPr txBox="1"/>
          <p:nvPr/>
        </p:nvSpPr>
        <p:spPr>
          <a:xfrm>
            <a:off x="2571269" y="4916434"/>
            <a:ext cx="1140056" cy="369332"/>
          </a:xfrm>
          <a:prstGeom prst="rect">
            <a:avLst/>
          </a:prstGeom>
          <a:noFill/>
        </p:spPr>
        <p:txBody>
          <a:bodyPr wrap="none" rtlCol="0">
            <a:spAutoFit/>
          </a:bodyPr>
          <a:lstStyle/>
          <a:p>
            <a:r>
              <a:rPr lang="en-GB" dirty="0"/>
              <a:t>× n filters</a:t>
            </a:r>
          </a:p>
        </p:txBody>
      </p:sp>
      <p:sp>
        <p:nvSpPr>
          <p:cNvPr id="48" name="TextBox 47">
            <a:extLst>
              <a:ext uri="{FF2B5EF4-FFF2-40B4-BE49-F238E27FC236}">
                <a16:creationId xmlns:a16="http://schemas.microsoft.com/office/drawing/2014/main" id="{EC77F6AC-496D-5DEA-A170-6B2FF3CE239F}"/>
              </a:ext>
            </a:extLst>
          </p:cNvPr>
          <p:cNvSpPr txBox="1"/>
          <p:nvPr/>
        </p:nvSpPr>
        <p:spPr>
          <a:xfrm>
            <a:off x="7647119" y="4929068"/>
            <a:ext cx="1140056" cy="369332"/>
          </a:xfrm>
          <a:prstGeom prst="rect">
            <a:avLst/>
          </a:prstGeom>
          <a:noFill/>
        </p:spPr>
        <p:txBody>
          <a:bodyPr wrap="none" rtlCol="0">
            <a:spAutoFit/>
          </a:bodyPr>
          <a:lstStyle/>
          <a:p>
            <a:r>
              <a:rPr lang="en-GB" dirty="0"/>
              <a:t>× n filters</a:t>
            </a:r>
          </a:p>
        </p:txBody>
      </p:sp>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55978"/>
            <a:ext cx="10515600" cy="926840"/>
          </a:xfrm>
        </p:spPr>
        <p:txBody>
          <a:bodyPr/>
          <a:lstStyle/>
          <a:p>
            <a:r>
              <a:rPr lang="en-GB" dirty="0"/>
              <a:t>Building the model</a:t>
            </a:r>
          </a:p>
        </p:txBody>
      </p:sp>
      <p:sp>
        <p:nvSpPr>
          <p:cNvPr id="49" name="TextBox 48">
            <a:extLst>
              <a:ext uri="{FF2B5EF4-FFF2-40B4-BE49-F238E27FC236}">
                <a16:creationId xmlns:a16="http://schemas.microsoft.com/office/drawing/2014/main" id="{86DE6A02-62B4-2F74-06B3-88FF3014B71F}"/>
              </a:ext>
            </a:extLst>
          </p:cNvPr>
          <p:cNvSpPr txBox="1"/>
          <p:nvPr/>
        </p:nvSpPr>
        <p:spPr>
          <a:xfrm>
            <a:off x="6813830" y="1385272"/>
            <a:ext cx="2770234" cy="369332"/>
          </a:xfrm>
          <a:prstGeom prst="rect">
            <a:avLst/>
          </a:prstGeom>
          <a:noFill/>
        </p:spPr>
        <p:txBody>
          <a:bodyPr wrap="square" rtlCol="0">
            <a:spAutoFit/>
          </a:bodyPr>
          <a:lstStyle/>
          <a:p>
            <a:r>
              <a:rPr lang="en-GB" dirty="0"/>
              <a:t>higher level semantics</a:t>
            </a:r>
          </a:p>
        </p:txBody>
      </p:sp>
      <p:sp>
        <p:nvSpPr>
          <p:cNvPr id="62" name="TextBox 61">
            <a:extLst>
              <a:ext uri="{FF2B5EF4-FFF2-40B4-BE49-F238E27FC236}">
                <a16:creationId xmlns:a16="http://schemas.microsoft.com/office/drawing/2014/main" id="{8C6C4F5C-FEA6-DF64-6FA9-4782A0DCD97B}"/>
              </a:ext>
            </a:extLst>
          </p:cNvPr>
          <p:cNvSpPr txBox="1"/>
          <p:nvPr/>
        </p:nvSpPr>
        <p:spPr>
          <a:xfrm>
            <a:off x="737745" y="1405547"/>
            <a:ext cx="2770234" cy="369332"/>
          </a:xfrm>
          <a:prstGeom prst="rect">
            <a:avLst/>
          </a:prstGeom>
          <a:noFill/>
        </p:spPr>
        <p:txBody>
          <a:bodyPr wrap="square" rtlCol="0">
            <a:spAutoFit/>
          </a:bodyPr>
          <a:lstStyle/>
          <a:p>
            <a:pPr algn="r"/>
            <a:r>
              <a:rPr lang="en-GB" dirty="0"/>
              <a:t>higher resolution</a:t>
            </a:r>
          </a:p>
        </p:txBody>
      </p:sp>
      <p:sp>
        <p:nvSpPr>
          <p:cNvPr id="53" name="Arrow: Left-Right 52">
            <a:extLst>
              <a:ext uri="{FF2B5EF4-FFF2-40B4-BE49-F238E27FC236}">
                <a16:creationId xmlns:a16="http://schemas.microsoft.com/office/drawing/2014/main" id="{52299418-D733-A84D-3F14-33766AEBA6D3}"/>
              </a:ext>
            </a:extLst>
          </p:cNvPr>
          <p:cNvSpPr/>
          <p:nvPr/>
        </p:nvSpPr>
        <p:spPr>
          <a:xfrm>
            <a:off x="2313500" y="1865437"/>
            <a:ext cx="5685842" cy="24538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1FDB59BA-F17A-A7CC-78ED-2D1B39635B82}"/>
              </a:ext>
            </a:extLst>
          </p:cNvPr>
          <p:cNvGrpSpPr/>
          <p:nvPr/>
        </p:nvGrpSpPr>
        <p:grpSpPr>
          <a:xfrm>
            <a:off x="1816222" y="2705278"/>
            <a:ext cx="1257150" cy="1426913"/>
            <a:chOff x="2700337" y="2908968"/>
            <a:chExt cx="1423988" cy="1426913"/>
          </a:xfrm>
        </p:grpSpPr>
        <p:sp>
          <p:nvSpPr>
            <p:cNvPr id="3" name="Rectangle 2">
              <a:extLst>
                <a:ext uri="{FF2B5EF4-FFF2-40B4-BE49-F238E27FC236}">
                  <a16:creationId xmlns:a16="http://schemas.microsoft.com/office/drawing/2014/main" id="{CB4FD5B7-D18B-640C-0324-70FC73C17F27}"/>
                </a:ext>
              </a:extLst>
            </p:cNvPr>
            <p:cNvSpPr/>
            <p:nvPr/>
          </p:nvSpPr>
          <p:spPr>
            <a:xfrm>
              <a:off x="2700337" y="29089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D3A7FE7A-B84D-18C1-DDFA-27F71B0E5B91}"/>
                </a:ext>
              </a:extLst>
            </p:cNvPr>
            <p:cNvSpPr/>
            <p:nvPr/>
          </p:nvSpPr>
          <p:spPr>
            <a:xfrm>
              <a:off x="2852737" y="30613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C12333FA-840A-2BDA-12DA-C2E75BD12BD0}"/>
                </a:ext>
              </a:extLst>
            </p:cNvPr>
            <p:cNvSpPr/>
            <p:nvPr/>
          </p:nvSpPr>
          <p:spPr>
            <a:xfrm>
              <a:off x="3005137" y="32137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7D88346-FBCB-077A-648C-C73110A81D99}"/>
                </a:ext>
              </a:extLst>
            </p:cNvPr>
            <p:cNvSpPr/>
            <p:nvPr/>
          </p:nvSpPr>
          <p:spPr>
            <a:xfrm>
              <a:off x="3157537" y="33661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pic>
        <p:nvPicPr>
          <p:cNvPr id="7" name="Picture 6" descr="A close up of a car&#10;&#10;Description automatically generated">
            <a:extLst>
              <a:ext uri="{FF2B5EF4-FFF2-40B4-BE49-F238E27FC236}">
                <a16:creationId xmlns:a16="http://schemas.microsoft.com/office/drawing/2014/main" id="{3660AE33-868B-755E-2370-B2BFABEA4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88" y="2920135"/>
            <a:ext cx="854940" cy="968400"/>
          </a:xfrm>
          <a:prstGeom prst="rect">
            <a:avLst/>
          </a:prstGeom>
        </p:spPr>
      </p:pic>
      <p:sp>
        <p:nvSpPr>
          <p:cNvPr id="8" name="Arrow: Right 7">
            <a:extLst>
              <a:ext uri="{FF2B5EF4-FFF2-40B4-BE49-F238E27FC236}">
                <a16:creationId xmlns:a16="http://schemas.microsoft.com/office/drawing/2014/main" id="{A62F3830-7D6F-EB74-9982-4BFEFFA43CDD}"/>
              </a:ext>
            </a:extLst>
          </p:cNvPr>
          <p:cNvSpPr/>
          <p:nvPr/>
        </p:nvSpPr>
        <p:spPr>
          <a:xfrm>
            <a:off x="1152621" y="3265763"/>
            <a:ext cx="45444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5FFC15D-3DFA-38FD-C6A5-97D691B585EF}"/>
              </a:ext>
            </a:extLst>
          </p:cNvPr>
          <p:cNvSpPr txBox="1"/>
          <p:nvPr/>
        </p:nvSpPr>
        <p:spPr>
          <a:xfrm>
            <a:off x="1019888" y="2867551"/>
            <a:ext cx="801421" cy="369332"/>
          </a:xfrm>
          <a:prstGeom prst="rect">
            <a:avLst/>
          </a:prstGeom>
          <a:noFill/>
        </p:spPr>
        <p:txBody>
          <a:bodyPr wrap="square" rtlCol="0">
            <a:spAutoFit/>
          </a:bodyPr>
          <a:lstStyle/>
          <a:p>
            <a:pPr algn="ctr"/>
            <a:r>
              <a:rPr lang="en-US" dirty="0"/>
              <a:t>conv</a:t>
            </a:r>
          </a:p>
        </p:txBody>
      </p:sp>
      <p:grpSp>
        <p:nvGrpSpPr>
          <p:cNvPr id="10" name="Group 9">
            <a:extLst>
              <a:ext uri="{FF2B5EF4-FFF2-40B4-BE49-F238E27FC236}">
                <a16:creationId xmlns:a16="http://schemas.microsoft.com/office/drawing/2014/main" id="{FA69C68A-6B7D-7F5A-D1A0-8F57963C62DF}"/>
              </a:ext>
            </a:extLst>
          </p:cNvPr>
          <p:cNvGrpSpPr/>
          <p:nvPr/>
        </p:nvGrpSpPr>
        <p:grpSpPr>
          <a:xfrm>
            <a:off x="3980915" y="2932083"/>
            <a:ext cx="832692" cy="943200"/>
            <a:chOff x="5413754" y="2805111"/>
            <a:chExt cx="943200" cy="943200"/>
          </a:xfrm>
        </p:grpSpPr>
        <p:sp>
          <p:nvSpPr>
            <p:cNvPr id="11" name="Rectangle 10">
              <a:extLst>
                <a:ext uri="{FF2B5EF4-FFF2-40B4-BE49-F238E27FC236}">
                  <a16:creationId xmlns:a16="http://schemas.microsoft.com/office/drawing/2014/main" id="{798D0EC0-A65A-CDA5-54F4-D2143D92E869}"/>
                </a:ext>
              </a:extLst>
            </p:cNvPr>
            <p:cNvSpPr/>
            <p:nvPr/>
          </p:nvSpPr>
          <p:spPr>
            <a:xfrm>
              <a:off x="5413754" y="28051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D201897-47D1-7D7A-FBC3-9C071B148630}"/>
                </a:ext>
              </a:extLst>
            </p:cNvPr>
            <p:cNvSpPr/>
            <p:nvPr/>
          </p:nvSpPr>
          <p:spPr>
            <a:xfrm>
              <a:off x="5566154" y="29575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9B7D461E-8E3C-AC6B-E7FB-C962B9A429DB}"/>
                </a:ext>
              </a:extLst>
            </p:cNvPr>
            <p:cNvSpPr/>
            <p:nvPr/>
          </p:nvSpPr>
          <p:spPr>
            <a:xfrm>
              <a:off x="5718554" y="31099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C0E41ED-A748-3FCF-33D7-C81B142580FA}"/>
                </a:ext>
              </a:extLst>
            </p:cNvPr>
            <p:cNvSpPr/>
            <p:nvPr/>
          </p:nvSpPr>
          <p:spPr>
            <a:xfrm>
              <a:off x="5870954" y="32623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15" name="Arrow: Right 14">
            <a:extLst>
              <a:ext uri="{FF2B5EF4-FFF2-40B4-BE49-F238E27FC236}">
                <a16:creationId xmlns:a16="http://schemas.microsoft.com/office/drawing/2014/main" id="{E3562CD7-F0EB-E6BC-7D7E-7F7E1539C247}"/>
              </a:ext>
            </a:extLst>
          </p:cNvPr>
          <p:cNvSpPr/>
          <p:nvPr/>
        </p:nvSpPr>
        <p:spPr>
          <a:xfrm>
            <a:off x="3360493" y="3280163"/>
            <a:ext cx="45444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FC34524-DEF6-CF70-0B69-10FEAA9CABDB}"/>
              </a:ext>
            </a:extLst>
          </p:cNvPr>
          <p:cNvSpPr txBox="1"/>
          <p:nvPr/>
        </p:nvSpPr>
        <p:spPr>
          <a:xfrm>
            <a:off x="2940492" y="2833418"/>
            <a:ext cx="1134975" cy="369332"/>
          </a:xfrm>
          <a:prstGeom prst="rect">
            <a:avLst/>
          </a:prstGeom>
          <a:noFill/>
        </p:spPr>
        <p:txBody>
          <a:bodyPr wrap="square" rtlCol="0">
            <a:spAutoFit/>
          </a:bodyPr>
          <a:lstStyle/>
          <a:p>
            <a:pPr algn="ctr"/>
            <a:r>
              <a:rPr lang="en-US" dirty="0"/>
              <a:t>pool</a:t>
            </a:r>
          </a:p>
        </p:txBody>
      </p:sp>
      <p:sp>
        <p:nvSpPr>
          <p:cNvPr id="17" name="TextBox 16">
            <a:extLst>
              <a:ext uri="{FF2B5EF4-FFF2-40B4-BE49-F238E27FC236}">
                <a16:creationId xmlns:a16="http://schemas.microsoft.com/office/drawing/2014/main" id="{BEC2A69C-6334-3B6D-07B9-271FDB14A7F4}"/>
              </a:ext>
            </a:extLst>
          </p:cNvPr>
          <p:cNvSpPr txBox="1"/>
          <p:nvPr/>
        </p:nvSpPr>
        <p:spPr>
          <a:xfrm>
            <a:off x="4460012" y="2831863"/>
            <a:ext cx="1084848" cy="369332"/>
          </a:xfrm>
          <a:prstGeom prst="rect">
            <a:avLst/>
          </a:prstGeom>
          <a:noFill/>
        </p:spPr>
        <p:txBody>
          <a:bodyPr wrap="square" rtlCol="0">
            <a:spAutoFit/>
          </a:bodyPr>
          <a:lstStyle/>
          <a:p>
            <a:pPr algn="ctr"/>
            <a:r>
              <a:rPr lang="en-US" dirty="0"/>
              <a:t>conv</a:t>
            </a:r>
          </a:p>
        </p:txBody>
      </p:sp>
      <p:sp>
        <p:nvSpPr>
          <p:cNvPr id="18" name="Arrow: Right 17">
            <a:extLst>
              <a:ext uri="{FF2B5EF4-FFF2-40B4-BE49-F238E27FC236}">
                <a16:creationId xmlns:a16="http://schemas.microsoft.com/office/drawing/2014/main" id="{C1E895E1-54D5-172D-03F9-C0B4EA5A3993}"/>
              </a:ext>
            </a:extLst>
          </p:cNvPr>
          <p:cNvSpPr/>
          <p:nvPr/>
        </p:nvSpPr>
        <p:spPr>
          <a:xfrm>
            <a:off x="4901209" y="3316325"/>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8068F3A8-A4BB-5516-F364-9D2FCE502D9D}"/>
              </a:ext>
            </a:extLst>
          </p:cNvPr>
          <p:cNvGrpSpPr/>
          <p:nvPr/>
        </p:nvGrpSpPr>
        <p:grpSpPr>
          <a:xfrm>
            <a:off x="5425244" y="2746921"/>
            <a:ext cx="1370870" cy="1402379"/>
            <a:chOff x="7200676" y="2985738"/>
            <a:chExt cx="1552800" cy="1552801"/>
          </a:xfrm>
        </p:grpSpPr>
        <p:sp>
          <p:nvSpPr>
            <p:cNvPr id="20" name="Rectangle 19">
              <a:extLst>
                <a:ext uri="{FF2B5EF4-FFF2-40B4-BE49-F238E27FC236}">
                  <a16:creationId xmlns:a16="http://schemas.microsoft.com/office/drawing/2014/main" id="{222712AB-3318-F023-7996-759FCFFC3550}"/>
                </a:ext>
              </a:extLst>
            </p:cNvPr>
            <p:cNvSpPr/>
            <p:nvPr/>
          </p:nvSpPr>
          <p:spPr>
            <a:xfrm>
              <a:off x="7200676" y="2985738"/>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6DBC5292-FDD5-0701-07E6-0A6F1485694E}"/>
                </a:ext>
              </a:extLst>
            </p:cNvPr>
            <p:cNvSpPr/>
            <p:nvPr/>
          </p:nvSpPr>
          <p:spPr>
            <a:xfrm>
              <a:off x="7353076" y="31381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F79B3463-1DBA-D536-FBCC-D437FE6DF8A9}"/>
                </a:ext>
              </a:extLst>
            </p:cNvPr>
            <p:cNvSpPr/>
            <p:nvPr/>
          </p:nvSpPr>
          <p:spPr>
            <a:xfrm>
              <a:off x="7505476" y="32905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7E1BE87F-9D38-F61C-F183-9ED83B099EFE}"/>
                </a:ext>
              </a:extLst>
            </p:cNvPr>
            <p:cNvSpPr/>
            <p:nvPr/>
          </p:nvSpPr>
          <p:spPr>
            <a:xfrm>
              <a:off x="7657876" y="3442940"/>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6EA73F4A-00A1-DAE9-7A76-10A9B4F9C434}"/>
                </a:ext>
              </a:extLst>
            </p:cNvPr>
            <p:cNvSpPr/>
            <p:nvPr/>
          </p:nvSpPr>
          <p:spPr>
            <a:xfrm>
              <a:off x="7810276" y="3595340"/>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81140969-91FB-453B-1000-DC027669E200}"/>
                </a:ext>
              </a:extLst>
            </p:cNvPr>
            <p:cNvSpPr/>
            <p:nvPr/>
          </p:nvSpPr>
          <p:spPr>
            <a:xfrm>
              <a:off x="7962676" y="3747737"/>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3E96FDC-3F61-A9E1-E393-0626CC9140F7}"/>
                </a:ext>
              </a:extLst>
            </p:cNvPr>
            <p:cNvSpPr/>
            <p:nvPr/>
          </p:nvSpPr>
          <p:spPr>
            <a:xfrm>
              <a:off x="8115076" y="3900140"/>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24843011-9833-E651-D4AB-31CA7D059C75}"/>
                </a:ext>
              </a:extLst>
            </p:cNvPr>
            <p:cNvSpPr/>
            <p:nvPr/>
          </p:nvSpPr>
          <p:spPr>
            <a:xfrm>
              <a:off x="8267476" y="40525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28" name="Arrow: Right 27">
            <a:extLst>
              <a:ext uri="{FF2B5EF4-FFF2-40B4-BE49-F238E27FC236}">
                <a16:creationId xmlns:a16="http://schemas.microsoft.com/office/drawing/2014/main" id="{33FF8284-9D15-FFAD-CA30-A7E4BBE627B5}"/>
              </a:ext>
            </a:extLst>
          </p:cNvPr>
          <p:cNvSpPr/>
          <p:nvPr/>
        </p:nvSpPr>
        <p:spPr>
          <a:xfrm>
            <a:off x="6813830" y="3281793"/>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EA3ACB16-3C60-EACD-FBA4-5C8DF0303EE3}"/>
              </a:ext>
            </a:extLst>
          </p:cNvPr>
          <p:cNvSpPr txBox="1"/>
          <p:nvPr/>
        </p:nvSpPr>
        <p:spPr>
          <a:xfrm>
            <a:off x="6330908" y="2797800"/>
            <a:ext cx="879878" cy="369332"/>
          </a:xfrm>
          <a:prstGeom prst="rect">
            <a:avLst/>
          </a:prstGeom>
          <a:noFill/>
        </p:spPr>
        <p:txBody>
          <a:bodyPr wrap="square" rtlCol="0">
            <a:spAutoFit/>
          </a:bodyPr>
          <a:lstStyle/>
          <a:p>
            <a:pPr algn="ctr"/>
            <a:r>
              <a:rPr lang="en-US" dirty="0"/>
              <a:t>pool</a:t>
            </a:r>
          </a:p>
        </p:txBody>
      </p:sp>
      <p:grpSp>
        <p:nvGrpSpPr>
          <p:cNvPr id="30" name="Group 29">
            <a:extLst>
              <a:ext uri="{FF2B5EF4-FFF2-40B4-BE49-F238E27FC236}">
                <a16:creationId xmlns:a16="http://schemas.microsoft.com/office/drawing/2014/main" id="{58CD1EBC-02F6-6D09-C9C1-5A32E251D7F6}"/>
              </a:ext>
            </a:extLst>
          </p:cNvPr>
          <p:cNvGrpSpPr/>
          <p:nvPr/>
        </p:nvGrpSpPr>
        <p:grpSpPr>
          <a:xfrm>
            <a:off x="7248222" y="2851519"/>
            <a:ext cx="1154752" cy="1181279"/>
            <a:chOff x="9913163" y="3081149"/>
            <a:chExt cx="1308000" cy="1307991"/>
          </a:xfrm>
        </p:grpSpPr>
        <p:sp>
          <p:nvSpPr>
            <p:cNvPr id="31" name="Rectangle 30">
              <a:extLst>
                <a:ext uri="{FF2B5EF4-FFF2-40B4-BE49-F238E27FC236}">
                  <a16:creationId xmlns:a16="http://schemas.microsoft.com/office/drawing/2014/main" id="{B8AC33BA-C00F-6BCE-9790-4DED89CA5451}"/>
                </a:ext>
              </a:extLst>
            </p:cNvPr>
            <p:cNvSpPr/>
            <p:nvPr/>
          </p:nvSpPr>
          <p:spPr>
            <a:xfrm>
              <a:off x="9913163" y="3081149"/>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F7E76916-7DCB-BCA0-2848-40FF37F162F9}"/>
                </a:ext>
              </a:extLst>
            </p:cNvPr>
            <p:cNvSpPr/>
            <p:nvPr/>
          </p:nvSpPr>
          <p:spPr>
            <a:xfrm>
              <a:off x="10065563" y="3233548"/>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BA09F9AF-6C40-16D6-D871-8E7FF7F7207E}"/>
                </a:ext>
              </a:extLst>
            </p:cNvPr>
            <p:cNvSpPr/>
            <p:nvPr/>
          </p:nvSpPr>
          <p:spPr>
            <a:xfrm>
              <a:off x="10217963" y="3385947"/>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C202846D-6597-E560-FA42-5880F3309BFF}"/>
                </a:ext>
              </a:extLst>
            </p:cNvPr>
            <p:cNvSpPr/>
            <p:nvPr/>
          </p:nvSpPr>
          <p:spPr>
            <a:xfrm>
              <a:off x="10370363" y="3538348"/>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1E28CA9A-DD3C-58E4-1869-4322C69CBCFC}"/>
                </a:ext>
              </a:extLst>
            </p:cNvPr>
            <p:cNvSpPr/>
            <p:nvPr/>
          </p:nvSpPr>
          <p:spPr>
            <a:xfrm>
              <a:off x="10522763" y="3690751"/>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506B933-7349-3310-E991-168611D544A1}"/>
                </a:ext>
              </a:extLst>
            </p:cNvPr>
            <p:cNvSpPr/>
            <p:nvPr/>
          </p:nvSpPr>
          <p:spPr>
            <a:xfrm>
              <a:off x="10675163" y="3843147"/>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D900BC0A-3034-E501-A1B2-6BB2FEF94B40}"/>
                </a:ext>
              </a:extLst>
            </p:cNvPr>
            <p:cNvSpPr/>
            <p:nvPr/>
          </p:nvSpPr>
          <p:spPr>
            <a:xfrm>
              <a:off x="10827563" y="3995547"/>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2B14E8A-DDEA-755C-CAAE-2EC5235CB833}"/>
                </a:ext>
              </a:extLst>
            </p:cNvPr>
            <p:cNvSpPr/>
            <p:nvPr/>
          </p:nvSpPr>
          <p:spPr>
            <a:xfrm>
              <a:off x="10979963" y="41479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cxnSp>
        <p:nvCxnSpPr>
          <p:cNvPr id="50" name="Straight Connector 49">
            <a:extLst>
              <a:ext uri="{FF2B5EF4-FFF2-40B4-BE49-F238E27FC236}">
                <a16:creationId xmlns:a16="http://schemas.microsoft.com/office/drawing/2014/main" id="{C1C98F6E-6D51-A0E9-141A-D5B31C51B24F}"/>
              </a:ext>
            </a:extLst>
          </p:cNvPr>
          <p:cNvCxnSpPr/>
          <p:nvPr/>
        </p:nvCxnSpPr>
        <p:spPr>
          <a:xfrm>
            <a:off x="6263485" y="4390747"/>
            <a:ext cx="403633"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F4531C-AD99-1727-82BD-7D9158822F68}"/>
              </a:ext>
            </a:extLst>
          </p:cNvPr>
          <p:cNvCxnSpPr/>
          <p:nvPr/>
        </p:nvCxnSpPr>
        <p:spPr>
          <a:xfrm>
            <a:off x="6248940" y="5305199"/>
            <a:ext cx="403633"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25FC09E-995F-35B1-FA31-BE4B5A97D39B}"/>
              </a:ext>
            </a:extLst>
          </p:cNvPr>
          <p:cNvCxnSpPr/>
          <p:nvPr/>
        </p:nvCxnSpPr>
        <p:spPr>
          <a:xfrm>
            <a:off x="7077865" y="4382769"/>
            <a:ext cx="403633"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6896D11-7780-DE39-61C1-304038270BC5}"/>
              </a:ext>
            </a:extLst>
          </p:cNvPr>
          <p:cNvCxnSpPr>
            <a:cxnSpLocks/>
          </p:cNvCxnSpPr>
          <p:nvPr/>
        </p:nvCxnSpPr>
        <p:spPr>
          <a:xfrm flipH="1" flipV="1">
            <a:off x="2863325" y="5646535"/>
            <a:ext cx="730312" cy="7906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A1BF830-EEE8-CB44-B31D-B64478E50B5A}"/>
              </a:ext>
            </a:extLst>
          </p:cNvPr>
          <p:cNvCxnSpPr>
            <a:cxnSpLocks/>
          </p:cNvCxnSpPr>
          <p:nvPr/>
        </p:nvCxnSpPr>
        <p:spPr>
          <a:xfrm flipV="1">
            <a:off x="5247755" y="5597487"/>
            <a:ext cx="898263" cy="8397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C225497-66A8-1BD5-E880-B1A8CD7B109C}"/>
              </a:ext>
            </a:extLst>
          </p:cNvPr>
          <p:cNvSpPr txBox="1"/>
          <p:nvPr/>
        </p:nvSpPr>
        <p:spPr>
          <a:xfrm>
            <a:off x="3416614" y="6421813"/>
            <a:ext cx="2050895" cy="369332"/>
          </a:xfrm>
          <a:prstGeom prst="rect">
            <a:avLst/>
          </a:prstGeom>
          <a:noFill/>
        </p:spPr>
        <p:txBody>
          <a:bodyPr wrap="none" rtlCol="0">
            <a:spAutoFit/>
          </a:bodyPr>
          <a:lstStyle/>
          <a:p>
            <a:r>
              <a:rPr lang="en-GB" dirty="0"/>
              <a:t>trainable </a:t>
            </a:r>
            <a:r>
              <a:rPr lang="en-GB" dirty="0">
                <a:solidFill>
                  <a:schemeClr val="accent1"/>
                </a:solidFill>
                <a:latin typeface="Roboto Medium" panose="02000000000000000000" pitchFamily="2" charset="0"/>
                <a:ea typeface="Roboto Medium" panose="02000000000000000000" pitchFamily="2" charset="0"/>
              </a:rPr>
              <a:t>parameters</a:t>
            </a:r>
          </a:p>
        </p:txBody>
      </p:sp>
      <p:sp>
        <p:nvSpPr>
          <p:cNvPr id="69" name="TextBox 68">
            <a:extLst>
              <a:ext uri="{FF2B5EF4-FFF2-40B4-BE49-F238E27FC236}">
                <a16:creationId xmlns:a16="http://schemas.microsoft.com/office/drawing/2014/main" id="{D2D618A8-D128-3476-BDB4-8D7925B122B6}"/>
              </a:ext>
            </a:extLst>
          </p:cNvPr>
          <p:cNvSpPr txBox="1"/>
          <p:nvPr/>
        </p:nvSpPr>
        <p:spPr>
          <a:xfrm>
            <a:off x="227084" y="4643900"/>
            <a:ext cx="870768" cy="923330"/>
          </a:xfrm>
          <a:prstGeom prst="rect">
            <a:avLst/>
          </a:prstGeom>
          <a:noFill/>
        </p:spPr>
        <p:txBody>
          <a:bodyPr wrap="squar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filter</a:t>
            </a:r>
            <a:r>
              <a:rPr lang="en-GB" dirty="0"/>
              <a:t> or </a:t>
            </a:r>
            <a:r>
              <a:rPr lang="en-GB" dirty="0">
                <a:solidFill>
                  <a:schemeClr val="accent1"/>
                </a:solidFill>
                <a:latin typeface="Roboto Medium" panose="02000000000000000000" pitchFamily="2" charset="0"/>
                <a:ea typeface="Roboto Medium" panose="02000000000000000000" pitchFamily="2" charset="0"/>
              </a:rPr>
              <a:t>kernel</a:t>
            </a:r>
          </a:p>
        </p:txBody>
      </p:sp>
      <p:cxnSp>
        <p:nvCxnSpPr>
          <p:cNvPr id="70" name="Straight Arrow Connector 69">
            <a:extLst>
              <a:ext uri="{FF2B5EF4-FFF2-40B4-BE49-F238E27FC236}">
                <a16:creationId xmlns:a16="http://schemas.microsoft.com/office/drawing/2014/main" id="{EE73DA72-8E39-8CCD-1064-088121049BD3}"/>
              </a:ext>
            </a:extLst>
          </p:cNvPr>
          <p:cNvCxnSpPr>
            <a:cxnSpLocks/>
            <a:stCxn id="69" idx="3"/>
            <a:endCxn id="46" idx="1"/>
          </p:cNvCxnSpPr>
          <p:nvPr/>
        </p:nvCxnSpPr>
        <p:spPr>
          <a:xfrm>
            <a:off x="1097852" y="5105565"/>
            <a:ext cx="52347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9E02A878-0E4E-675B-1A85-2FAAA0B456B0}"/>
              </a:ext>
            </a:extLst>
          </p:cNvPr>
          <p:cNvSpPr txBox="1"/>
          <p:nvPr/>
        </p:nvSpPr>
        <p:spPr>
          <a:xfrm>
            <a:off x="1061255" y="2252924"/>
            <a:ext cx="2632539" cy="369332"/>
          </a:xfrm>
          <a:prstGeom prst="rect">
            <a:avLst/>
          </a:prstGeom>
          <a:noFill/>
        </p:spPr>
        <p:txBody>
          <a:bodyPr wrap="none" rtlCol="0">
            <a:spAutoFit/>
          </a:bodyPr>
          <a:lstStyle/>
          <a:p>
            <a:r>
              <a:rPr lang="en-GB" dirty="0"/>
              <a:t>4 feature maps or </a:t>
            </a:r>
            <a:r>
              <a:rPr lang="en-GB" dirty="0">
                <a:solidFill>
                  <a:schemeClr val="accent1"/>
                </a:solidFill>
                <a:latin typeface="Roboto Medium" panose="02000000000000000000" pitchFamily="2" charset="0"/>
                <a:ea typeface="Roboto Medium" panose="02000000000000000000" pitchFamily="2" charset="0"/>
              </a:rPr>
              <a:t>channels</a:t>
            </a:r>
          </a:p>
        </p:txBody>
      </p:sp>
      <p:sp>
        <p:nvSpPr>
          <p:cNvPr id="79" name="TextBox 78">
            <a:extLst>
              <a:ext uri="{FF2B5EF4-FFF2-40B4-BE49-F238E27FC236}">
                <a16:creationId xmlns:a16="http://schemas.microsoft.com/office/drawing/2014/main" id="{8DEF1AB2-A0B1-BF19-B4AB-96E91D7A0C47}"/>
              </a:ext>
            </a:extLst>
          </p:cNvPr>
          <p:cNvSpPr txBox="1"/>
          <p:nvPr/>
        </p:nvSpPr>
        <p:spPr>
          <a:xfrm>
            <a:off x="5288369" y="2227114"/>
            <a:ext cx="1531520" cy="369332"/>
          </a:xfrm>
          <a:prstGeom prst="rect">
            <a:avLst/>
          </a:prstGeom>
          <a:noFill/>
        </p:spPr>
        <p:txBody>
          <a:bodyPr wrap="none" rtlCol="0">
            <a:spAutoFit/>
          </a:bodyPr>
          <a:lstStyle/>
          <a:p>
            <a:r>
              <a:rPr lang="en-GB" dirty="0"/>
              <a:t>8 feature maps</a:t>
            </a:r>
          </a:p>
        </p:txBody>
      </p:sp>
      <p:sp>
        <p:nvSpPr>
          <p:cNvPr id="80" name="Right Brace 79">
            <a:extLst>
              <a:ext uri="{FF2B5EF4-FFF2-40B4-BE49-F238E27FC236}">
                <a16:creationId xmlns:a16="http://schemas.microsoft.com/office/drawing/2014/main" id="{34295321-08BC-C66E-ED39-85AA6F86763F}"/>
              </a:ext>
            </a:extLst>
          </p:cNvPr>
          <p:cNvSpPr/>
          <p:nvPr/>
        </p:nvSpPr>
        <p:spPr>
          <a:xfrm rot="5400000">
            <a:off x="1983475" y="5562951"/>
            <a:ext cx="203671" cy="81044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1" name="TextBox 80">
            <a:extLst>
              <a:ext uri="{FF2B5EF4-FFF2-40B4-BE49-F238E27FC236}">
                <a16:creationId xmlns:a16="http://schemas.microsoft.com/office/drawing/2014/main" id="{327D2171-8907-62A2-C0BD-EDC67AC39959}"/>
              </a:ext>
            </a:extLst>
          </p:cNvPr>
          <p:cNvSpPr txBox="1"/>
          <p:nvPr/>
        </p:nvSpPr>
        <p:spPr>
          <a:xfrm>
            <a:off x="1583663" y="6070009"/>
            <a:ext cx="1003295" cy="646331"/>
          </a:xfrm>
          <a:prstGeom prst="rect">
            <a:avLst/>
          </a:prstGeom>
          <a:noFill/>
        </p:spPr>
        <p:txBody>
          <a:bodyPr wrap="squar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kernel size</a:t>
            </a:r>
          </a:p>
        </p:txBody>
      </p:sp>
      <p:grpSp>
        <p:nvGrpSpPr>
          <p:cNvPr id="40" name="Group 39">
            <a:extLst>
              <a:ext uri="{FF2B5EF4-FFF2-40B4-BE49-F238E27FC236}">
                <a16:creationId xmlns:a16="http://schemas.microsoft.com/office/drawing/2014/main" id="{7E16E42D-B52B-FDE6-99DA-2FE44268DA82}"/>
              </a:ext>
            </a:extLst>
          </p:cNvPr>
          <p:cNvGrpSpPr/>
          <p:nvPr/>
        </p:nvGrpSpPr>
        <p:grpSpPr>
          <a:xfrm>
            <a:off x="9995526" y="2480459"/>
            <a:ext cx="2265420" cy="931130"/>
            <a:chOff x="9995526" y="2480459"/>
            <a:chExt cx="2265420" cy="931130"/>
          </a:xfrm>
        </p:grpSpPr>
        <p:sp>
          <p:nvSpPr>
            <p:cNvPr id="65" name="Arrow: Right 64">
              <a:extLst>
                <a:ext uri="{FF2B5EF4-FFF2-40B4-BE49-F238E27FC236}">
                  <a16:creationId xmlns:a16="http://schemas.microsoft.com/office/drawing/2014/main" id="{D0513ED4-FCDD-44DA-FD2E-DE4D3BF26842}"/>
                </a:ext>
              </a:extLst>
            </p:cNvPr>
            <p:cNvSpPr/>
            <p:nvPr/>
          </p:nvSpPr>
          <p:spPr>
            <a:xfrm>
              <a:off x="10506133" y="3133863"/>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75E1C6B9-C673-DD41-DA7E-952660AC75EA}"/>
                </a:ext>
              </a:extLst>
            </p:cNvPr>
            <p:cNvSpPr txBox="1"/>
            <p:nvPr/>
          </p:nvSpPr>
          <p:spPr>
            <a:xfrm>
              <a:off x="9995526" y="2480459"/>
              <a:ext cx="1415360" cy="646331"/>
            </a:xfrm>
            <a:prstGeom prst="rect">
              <a:avLst/>
            </a:prstGeom>
            <a:noFill/>
          </p:spPr>
          <p:txBody>
            <a:bodyPr wrap="square" rtlCol="0">
              <a:spAutoFit/>
            </a:bodyPr>
            <a:lstStyle/>
            <a:p>
              <a:pPr algn="ctr"/>
              <a:r>
                <a:rPr lang="en-US" dirty="0"/>
                <a:t>sigmoid activation</a:t>
              </a:r>
            </a:p>
          </p:txBody>
        </p:sp>
        <p:sp>
          <p:nvSpPr>
            <p:cNvPr id="67" name="TextBox 66">
              <a:extLst>
                <a:ext uri="{FF2B5EF4-FFF2-40B4-BE49-F238E27FC236}">
                  <a16:creationId xmlns:a16="http://schemas.microsoft.com/office/drawing/2014/main" id="{800A8EDE-7BB6-EF2B-947A-AC3876AB6846}"/>
                </a:ext>
              </a:extLst>
            </p:cNvPr>
            <p:cNvSpPr txBox="1"/>
            <p:nvPr/>
          </p:nvSpPr>
          <p:spPr>
            <a:xfrm>
              <a:off x="10950205" y="3042257"/>
              <a:ext cx="1310741" cy="369332"/>
            </a:xfrm>
            <a:prstGeom prst="rect">
              <a:avLst/>
            </a:prstGeom>
            <a:noFill/>
          </p:spPr>
          <p:txBody>
            <a:bodyPr wrap="square" rtlCol="0">
              <a:spAutoFit/>
            </a:bodyPr>
            <a:lstStyle/>
            <a:p>
              <a:pPr algn="ctr"/>
              <a:r>
                <a:rPr lang="en-US" dirty="0"/>
                <a:t>probability</a:t>
              </a:r>
            </a:p>
          </p:txBody>
        </p:sp>
      </p:grpSp>
      <p:grpSp>
        <p:nvGrpSpPr>
          <p:cNvPr id="41" name="Group 40">
            <a:extLst>
              <a:ext uri="{FF2B5EF4-FFF2-40B4-BE49-F238E27FC236}">
                <a16:creationId xmlns:a16="http://schemas.microsoft.com/office/drawing/2014/main" id="{CDB7642D-448F-A2CE-228A-0FD24D2EC299}"/>
              </a:ext>
            </a:extLst>
          </p:cNvPr>
          <p:cNvGrpSpPr/>
          <p:nvPr/>
        </p:nvGrpSpPr>
        <p:grpSpPr>
          <a:xfrm>
            <a:off x="7963035" y="2119094"/>
            <a:ext cx="2308827" cy="2215828"/>
            <a:chOff x="7963035" y="2119094"/>
            <a:chExt cx="2308827" cy="2215828"/>
          </a:xfrm>
        </p:grpSpPr>
        <p:grpSp>
          <p:nvGrpSpPr>
            <p:cNvPr id="68" name="Group 67">
              <a:extLst>
                <a:ext uri="{FF2B5EF4-FFF2-40B4-BE49-F238E27FC236}">
                  <a16:creationId xmlns:a16="http://schemas.microsoft.com/office/drawing/2014/main" id="{F1418DF3-5422-62F4-5DBB-EA2E275E18D5}"/>
                </a:ext>
              </a:extLst>
            </p:cNvPr>
            <p:cNvGrpSpPr/>
            <p:nvPr/>
          </p:nvGrpSpPr>
          <p:grpSpPr>
            <a:xfrm>
              <a:off x="8800068" y="2501243"/>
              <a:ext cx="1357803" cy="1833679"/>
              <a:chOff x="2542805" y="3465649"/>
              <a:chExt cx="2236233" cy="2666148"/>
            </a:xfrm>
          </p:grpSpPr>
          <p:sp>
            <p:nvSpPr>
              <p:cNvPr id="71" name="Rectangle 70">
                <a:extLst>
                  <a:ext uri="{FF2B5EF4-FFF2-40B4-BE49-F238E27FC236}">
                    <a16:creationId xmlns:a16="http://schemas.microsoft.com/office/drawing/2014/main" id="{B153C9FC-FCC4-A5C8-6A3B-55653D3C1F14}"/>
                  </a:ext>
                </a:extLst>
              </p:cNvPr>
              <p:cNvSpPr/>
              <p:nvPr/>
            </p:nvSpPr>
            <p:spPr>
              <a:xfrm>
                <a:off x="2542805" y="3470635"/>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9F2DE0C-F05D-DE00-00E6-4AC3918267E7}"/>
                  </a:ext>
                </a:extLst>
              </p:cNvPr>
              <p:cNvSpPr/>
              <p:nvPr/>
            </p:nvSpPr>
            <p:spPr>
              <a:xfrm>
                <a:off x="4361028" y="3465649"/>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9CDE3A70-F72C-067A-31A0-6E98EB57C131}"/>
                  </a:ext>
                </a:extLst>
              </p:cNvPr>
              <p:cNvSpPr/>
              <p:nvPr/>
            </p:nvSpPr>
            <p:spPr>
              <a:xfrm>
                <a:off x="3440252" y="3465649"/>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3959809F-FF6F-6BB7-BA44-B236E0D2E6C9}"/>
                  </a:ext>
                </a:extLst>
              </p:cNvPr>
              <p:cNvSpPr/>
              <p:nvPr/>
            </p:nvSpPr>
            <p:spPr>
              <a:xfrm>
                <a:off x="3536505" y="3595772"/>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C59E4B6D-7747-BD23-D578-897CB26ED107}"/>
                  </a:ext>
                </a:extLst>
              </p:cNvPr>
              <p:cNvSpPr/>
              <p:nvPr/>
            </p:nvSpPr>
            <p:spPr>
              <a:xfrm>
                <a:off x="3537761" y="3960923"/>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A7B544E7-D9A4-3D27-8F92-38CD888FCCF6}"/>
                  </a:ext>
                </a:extLst>
              </p:cNvPr>
              <p:cNvSpPr/>
              <p:nvPr/>
            </p:nvSpPr>
            <p:spPr>
              <a:xfrm>
                <a:off x="3536505" y="4326074"/>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97CB2A9F-C57E-3DB6-F135-F1B7EFA3E856}"/>
                  </a:ext>
                </a:extLst>
              </p:cNvPr>
              <p:cNvSpPr/>
              <p:nvPr/>
            </p:nvSpPr>
            <p:spPr>
              <a:xfrm>
                <a:off x="3536505" y="469122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748458A6-7A66-30D2-2F36-19116C09C56B}"/>
                  </a:ext>
                </a:extLst>
              </p:cNvPr>
              <p:cNvSpPr/>
              <p:nvPr/>
            </p:nvSpPr>
            <p:spPr>
              <a:xfrm>
                <a:off x="3527182" y="5056376"/>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580CC800-812C-1F09-4777-9ED0B80D538F}"/>
                  </a:ext>
                </a:extLst>
              </p:cNvPr>
              <p:cNvSpPr/>
              <p:nvPr/>
            </p:nvSpPr>
            <p:spPr>
              <a:xfrm>
                <a:off x="3536505" y="5421527"/>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E84FAE76-2611-639D-8EE5-A8C9D9D840C2}"/>
                  </a:ext>
                </a:extLst>
              </p:cNvPr>
              <p:cNvSpPr/>
              <p:nvPr/>
            </p:nvSpPr>
            <p:spPr>
              <a:xfrm>
                <a:off x="3527182" y="5786679"/>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Oval 84">
                <a:extLst>
                  <a:ext uri="{FF2B5EF4-FFF2-40B4-BE49-F238E27FC236}">
                    <a16:creationId xmlns:a16="http://schemas.microsoft.com/office/drawing/2014/main" id="{63FAE1E3-711E-DAE2-972A-C8B4C77420C6}"/>
                  </a:ext>
                </a:extLst>
              </p:cNvPr>
              <p:cNvSpPr/>
              <p:nvPr/>
            </p:nvSpPr>
            <p:spPr>
              <a:xfrm>
                <a:off x="4445475" y="4221569"/>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779E856B-E88D-BEF8-02C6-6900E1104098}"/>
                  </a:ext>
                </a:extLst>
              </p:cNvPr>
              <p:cNvSpPr/>
              <p:nvPr/>
            </p:nvSpPr>
            <p:spPr>
              <a:xfrm>
                <a:off x="4454798" y="469122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9DF9A110-6A1B-5381-DB2B-A7062D827179}"/>
                  </a:ext>
                </a:extLst>
              </p:cNvPr>
              <p:cNvSpPr/>
              <p:nvPr/>
            </p:nvSpPr>
            <p:spPr>
              <a:xfrm>
                <a:off x="4445475" y="5160880"/>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AB9DB435-5098-102F-0AA3-8267B119B661}"/>
                  </a:ext>
                </a:extLst>
              </p:cNvPr>
              <p:cNvSpPr/>
              <p:nvPr/>
            </p:nvSpPr>
            <p:spPr>
              <a:xfrm>
                <a:off x="2636575" y="3960922"/>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33854470-F1A6-1BDA-A6F2-116CE27E7FC3}"/>
                  </a:ext>
                </a:extLst>
              </p:cNvPr>
              <p:cNvSpPr/>
              <p:nvPr/>
            </p:nvSpPr>
            <p:spPr>
              <a:xfrm>
                <a:off x="2636575" y="4326073"/>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C966FEF9-C2C4-DFCE-1ADF-43CE2947AEA6}"/>
                  </a:ext>
                </a:extLst>
              </p:cNvPr>
              <p:cNvSpPr/>
              <p:nvPr/>
            </p:nvSpPr>
            <p:spPr>
              <a:xfrm>
                <a:off x="2627252" y="4691224"/>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6C927E65-CA18-D12F-A424-7D66AF64F76B}"/>
                  </a:ext>
                </a:extLst>
              </p:cNvPr>
              <p:cNvSpPr/>
              <p:nvPr/>
            </p:nvSpPr>
            <p:spPr>
              <a:xfrm>
                <a:off x="2636575" y="505637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DB80028A-E1AE-7317-E19C-A126852B2664}"/>
                  </a:ext>
                </a:extLst>
              </p:cNvPr>
              <p:cNvSpPr/>
              <p:nvPr/>
            </p:nvSpPr>
            <p:spPr>
              <a:xfrm>
                <a:off x="2627252" y="5421527"/>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3" name="Straight Arrow Connector 92">
                <a:extLst>
                  <a:ext uri="{FF2B5EF4-FFF2-40B4-BE49-F238E27FC236}">
                    <a16:creationId xmlns:a16="http://schemas.microsoft.com/office/drawing/2014/main" id="{8334917D-058B-8C38-DF34-18E3908F7990}"/>
                  </a:ext>
                </a:extLst>
              </p:cNvPr>
              <p:cNvCxnSpPr>
                <a:cxnSpLocks/>
                <a:stCxn id="88" idx="6"/>
                <a:endCxn id="74" idx="2"/>
              </p:cNvCxnSpPr>
              <p:nvPr/>
            </p:nvCxnSpPr>
            <p:spPr>
              <a:xfrm flipV="1">
                <a:off x="2867045" y="3710972"/>
                <a:ext cx="669460"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BE5DE07D-C124-4647-C0E4-220877275336}"/>
                  </a:ext>
                </a:extLst>
              </p:cNvPr>
              <p:cNvCxnSpPr>
                <a:cxnSpLocks/>
                <a:stCxn id="88" idx="6"/>
                <a:endCxn id="75" idx="2"/>
              </p:cNvCxnSpPr>
              <p:nvPr/>
            </p:nvCxnSpPr>
            <p:spPr>
              <a:xfrm>
                <a:off x="2867045" y="4076122"/>
                <a:ext cx="670716"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A193FEC-ED0D-0E16-1232-5351173027C9}"/>
                  </a:ext>
                </a:extLst>
              </p:cNvPr>
              <p:cNvCxnSpPr>
                <a:cxnSpLocks/>
                <a:stCxn id="88" idx="6"/>
                <a:endCxn id="76" idx="2"/>
              </p:cNvCxnSpPr>
              <p:nvPr/>
            </p:nvCxnSpPr>
            <p:spPr>
              <a:xfrm>
                <a:off x="2867045" y="4076122"/>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3FB68878-81C1-A574-9219-D8481E687B94}"/>
                  </a:ext>
                </a:extLst>
              </p:cNvPr>
              <p:cNvCxnSpPr>
                <a:cxnSpLocks/>
                <a:stCxn id="88" idx="6"/>
                <a:endCxn id="77" idx="2"/>
              </p:cNvCxnSpPr>
              <p:nvPr/>
            </p:nvCxnSpPr>
            <p:spPr>
              <a:xfrm>
                <a:off x="2867045" y="4076122"/>
                <a:ext cx="669460"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958B93F-FBB0-909F-A556-753D0F9EF111}"/>
                  </a:ext>
                </a:extLst>
              </p:cNvPr>
              <p:cNvCxnSpPr>
                <a:cxnSpLocks/>
                <a:stCxn id="88" idx="6"/>
                <a:endCxn id="82" idx="2"/>
              </p:cNvCxnSpPr>
              <p:nvPr/>
            </p:nvCxnSpPr>
            <p:spPr>
              <a:xfrm>
                <a:off x="2867045" y="4076122"/>
                <a:ext cx="660137" cy="10954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64D4FE7-0653-2428-E20F-B5C54159241B}"/>
                  </a:ext>
                </a:extLst>
              </p:cNvPr>
              <p:cNvCxnSpPr>
                <a:cxnSpLocks/>
                <a:stCxn id="88" idx="6"/>
                <a:endCxn id="83" idx="2"/>
              </p:cNvCxnSpPr>
              <p:nvPr/>
            </p:nvCxnSpPr>
            <p:spPr>
              <a:xfrm>
                <a:off x="2867045" y="4076122"/>
                <a:ext cx="669460" cy="146060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C7E9FA7-20F0-AC24-1E6B-51FB9009FAB9}"/>
                  </a:ext>
                </a:extLst>
              </p:cNvPr>
              <p:cNvCxnSpPr>
                <a:cxnSpLocks/>
                <a:stCxn id="88" idx="6"/>
                <a:endCxn id="84" idx="2"/>
              </p:cNvCxnSpPr>
              <p:nvPr/>
            </p:nvCxnSpPr>
            <p:spPr>
              <a:xfrm>
                <a:off x="2867045" y="4076122"/>
                <a:ext cx="660137" cy="182575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0340EEF-2481-03F5-3FD9-5390610A0E8F}"/>
                  </a:ext>
                </a:extLst>
              </p:cNvPr>
              <p:cNvCxnSpPr>
                <a:cxnSpLocks/>
                <a:stCxn id="89" idx="6"/>
                <a:endCxn id="74" idx="2"/>
              </p:cNvCxnSpPr>
              <p:nvPr/>
            </p:nvCxnSpPr>
            <p:spPr>
              <a:xfrm flipV="1">
                <a:off x="2867045" y="3710972"/>
                <a:ext cx="669460"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D125B1E1-9466-432A-6E12-EE24A8FEB6C0}"/>
                  </a:ext>
                </a:extLst>
              </p:cNvPr>
              <p:cNvCxnSpPr>
                <a:cxnSpLocks/>
                <a:stCxn id="90" idx="6"/>
                <a:endCxn id="74" idx="2"/>
              </p:cNvCxnSpPr>
              <p:nvPr/>
            </p:nvCxnSpPr>
            <p:spPr>
              <a:xfrm flipV="1">
                <a:off x="2857722" y="3710972"/>
                <a:ext cx="678783" cy="10954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B5E3803-EAA9-10AD-81C3-B0165E8A34D0}"/>
                  </a:ext>
                </a:extLst>
              </p:cNvPr>
              <p:cNvCxnSpPr>
                <a:cxnSpLocks/>
                <a:stCxn id="91" idx="6"/>
                <a:endCxn id="74" idx="2"/>
              </p:cNvCxnSpPr>
              <p:nvPr/>
            </p:nvCxnSpPr>
            <p:spPr>
              <a:xfrm flipV="1">
                <a:off x="2867045" y="3710972"/>
                <a:ext cx="669460" cy="14606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B9588AE-B297-22F7-7ED6-F796A04C8195}"/>
                  </a:ext>
                </a:extLst>
              </p:cNvPr>
              <p:cNvCxnSpPr>
                <a:cxnSpLocks/>
                <a:stCxn id="92" idx="6"/>
                <a:endCxn id="74" idx="2"/>
              </p:cNvCxnSpPr>
              <p:nvPr/>
            </p:nvCxnSpPr>
            <p:spPr>
              <a:xfrm flipV="1">
                <a:off x="2857722" y="3710972"/>
                <a:ext cx="678783" cy="1825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B468E9E-7703-E030-1798-5F2612279DE9}"/>
                  </a:ext>
                </a:extLst>
              </p:cNvPr>
              <p:cNvCxnSpPr>
                <a:cxnSpLocks/>
                <a:stCxn id="89" idx="6"/>
                <a:endCxn id="75" idx="2"/>
              </p:cNvCxnSpPr>
              <p:nvPr/>
            </p:nvCxnSpPr>
            <p:spPr>
              <a:xfrm flipV="1">
                <a:off x="2867045" y="4076123"/>
                <a:ext cx="670716"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469E1AA-58B1-FB81-3EB2-7DA5D164FD1C}"/>
                  </a:ext>
                </a:extLst>
              </p:cNvPr>
              <p:cNvCxnSpPr>
                <a:cxnSpLocks/>
                <a:stCxn id="90" idx="6"/>
                <a:endCxn id="75" idx="2"/>
              </p:cNvCxnSpPr>
              <p:nvPr/>
            </p:nvCxnSpPr>
            <p:spPr>
              <a:xfrm flipV="1">
                <a:off x="2857722" y="4076123"/>
                <a:ext cx="680039"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16905474-76DE-6276-458F-A2EA581EAFCF}"/>
                  </a:ext>
                </a:extLst>
              </p:cNvPr>
              <p:cNvCxnSpPr>
                <a:cxnSpLocks/>
                <a:stCxn id="92" idx="6"/>
                <a:endCxn id="75" idx="2"/>
              </p:cNvCxnSpPr>
              <p:nvPr/>
            </p:nvCxnSpPr>
            <p:spPr>
              <a:xfrm flipV="1">
                <a:off x="2857722" y="4076123"/>
                <a:ext cx="680039" cy="14606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B48EAB9-C295-68BF-C95C-F722EF815D96}"/>
                  </a:ext>
                </a:extLst>
              </p:cNvPr>
              <p:cNvCxnSpPr>
                <a:cxnSpLocks/>
                <a:stCxn id="91" idx="6"/>
                <a:endCxn id="76" idx="2"/>
              </p:cNvCxnSpPr>
              <p:nvPr/>
            </p:nvCxnSpPr>
            <p:spPr>
              <a:xfrm flipV="1">
                <a:off x="2867045" y="4441274"/>
                <a:ext cx="669460"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E13612C-13DE-FA31-6AA1-A63AF805D185}"/>
                  </a:ext>
                </a:extLst>
              </p:cNvPr>
              <p:cNvCxnSpPr>
                <a:cxnSpLocks/>
                <a:stCxn id="91" idx="6"/>
                <a:endCxn id="77" idx="2"/>
              </p:cNvCxnSpPr>
              <p:nvPr/>
            </p:nvCxnSpPr>
            <p:spPr>
              <a:xfrm flipV="1">
                <a:off x="2867045" y="4806425"/>
                <a:ext cx="669460"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272C69EC-23F3-A569-FDBD-EDF030EE11A1}"/>
                  </a:ext>
                </a:extLst>
              </p:cNvPr>
              <p:cNvCxnSpPr>
                <a:cxnSpLocks/>
                <a:stCxn id="91" idx="6"/>
                <a:endCxn id="82" idx="2"/>
              </p:cNvCxnSpPr>
              <p:nvPr/>
            </p:nvCxnSpPr>
            <p:spPr>
              <a:xfrm>
                <a:off x="2867045" y="5171575"/>
                <a:ext cx="660137"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C5D0599-A2A9-E5BD-DD1E-A1947DA92A78}"/>
                  </a:ext>
                </a:extLst>
              </p:cNvPr>
              <p:cNvCxnSpPr>
                <a:cxnSpLocks/>
                <a:stCxn id="91" idx="6"/>
                <a:endCxn id="83" idx="2"/>
              </p:cNvCxnSpPr>
              <p:nvPr/>
            </p:nvCxnSpPr>
            <p:spPr>
              <a:xfrm>
                <a:off x="2867045" y="5171575"/>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05EA3CB-E78D-D908-24B1-AE3137EE00B3}"/>
                  </a:ext>
                </a:extLst>
              </p:cNvPr>
              <p:cNvCxnSpPr>
                <a:cxnSpLocks/>
                <a:stCxn id="92" idx="6"/>
                <a:endCxn id="84" idx="2"/>
              </p:cNvCxnSpPr>
              <p:nvPr/>
            </p:nvCxnSpPr>
            <p:spPr>
              <a:xfrm>
                <a:off x="2857722" y="5536727"/>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FA28107-6796-A15F-66F8-F75DD9C97708}"/>
                  </a:ext>
                </a:extLst>
              </p:cNvPr>
              <p:cNvCxnSpPr>
                <a:cxnSpLocks/>
                <a:stCxn id="92" idx="6"/>
                <a:endCxn id="83" idx="2"/>
              </p:cNvCxnSpPr>
              <p:nvPr/>
            </p:nvCxnSpPr>
            <p:spPr>
              <a:xfrm>
                <a:off x="2857722" y="5536727"/>
                <a:ext cx="678783"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5717487B-4DD8-CA21-56C7-3BF8C2C50D2B}"/>
                  </a:ext>
                </a:extLst>
              </p:cNvPr>
              <p:cNvCxnSpPr>
                <a:cxnSpLocks/>
                <a:stCxn id="92" idx="6"/>
                <a:endCxn id="82" idx="2"/>
              </p:cNvCxnSpPr>
              <p:nvPr/>
            </p:nvCxnSpPr>
            <p:spPr>
              <a:xfrm flipV="1">
                <a:off x="2857722" y="5171576"/>
                <a:ext cx="669460" cy="36515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81675A47-C0A0-95B9-943C-42FCF4A62106}"/>
                  </a:ext>
                </a:extLst>
              </p:cNvPr>
              <p:cNvCxnSpPr>
                <a:cxnSpLocks/>
                <a:stCxn id="89" idx="6"/>
                <a:endCxn id="76" idx="2"/>
              </p:cNvCxnSpPr>
              <p:nvPr/>
            </p:nvCxnSpPr>
            <p:spPr>
              <a:xfrm>
                <a:off x="2867045" y="4441273"/>
                <a:ext cx="669460"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4FFCF2C-5502-22BC-4871-C23006E29DC9}"/>
                  </a:ext>
                </a:extLst>
              </p:cNvPr>
              <p:cNvCxnSpPr>
                <a:cxnSpLocks/>
                <a:stCxn id="90" idx="6"/>
                <a:endCxn id="76" idx="2"/>
              </p:cNvCxnSpPr>
              <p:nvPr/>
            </p:nvCxnSpPr>
            <p:spPr>
              <a:xfrm flipV="1">
                <a:off x="2857722" y="4441274"/>
                <a:ext cx="678783"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0FEC996-918D-C52B-6570-8806064EABD6}"/>
                  </a:ext>
                </a:extLst>
              </p:cNvPr>
              <p:cNvCxnSpPr>
                <a:cxnSpLocks/>
                <a:stCxn id="90" idx="6"/>
                <a:endCxn id="77" idx="2"/>
              </p:cNvCxnSpPr>
              <p:nvPr/>
            </p:nvCxnSpPr>
            <p:spPr>
              <a:xfrm>
                <a:off x="2857722" y="4806424"/>
                <a:ext cx="678783"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751F12B6-0BAF-3499-ADD8-11CB77941E70}"/>
                  </a:ext>
                </a:extLst>
              </p:cNvPr>
              <p:cNvCxnSpPr>
                <a:cxnSpLocks/>
                <a:stCxn id="90" idx="6"/>
                <a:endCxn id="82" idx="2"/>
              </p:cNvCxnSpPr>
              <p:nvPr/>
            </p:nvCxnSpPr>
            <p:spPr>
              <a:xfrm>
                <a:off x="2857722" y="4806424"/>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6FFB8EF-A95E-BB08-2174-47CCD94BC18A}"/>
                  </a:ext>
                </a:extLst>
              </p:cNvPr>
              <p:cNvCxnSpPr>
                <a:cxnSpLocks/>
                <a:stCxn id="90" idx="6"/>
                <a:endCxn id="83" idx="2"/>
              </p:cNvCxnSpPr>
              <p:nvPr/>
            </p:nvCxnSpPr>
            <p:spPr>
              <a:xfrm>
                <a:off x="2857722" y="4806424"/>
                <a:ext cx="678783"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EE649B46-5D00-C557-E9BA-9C24551874EF}"/>
                  </a:ext>
                </a:extLst>
              </p:cNvPr>
              <p:cNvCxnSpPr>
                <a:cxnSpLocks/>
                <a:stCxn id="90" idx="6"/>
                <a:endCxn id="84" idx="2"/>
              </p:cNvCxnSpPr>
              <p:nvPr/>
            </p:nvCxnSpPr>
            <p:spPr>
              <a:xfrm>
                <a:off x="2857722" y="4806424"/>
                <a:ext cx="669460" cy="10954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B2A38FE0-045E-9B89-C632-A9058CD3C3A4}"/>
                  </a:ext>
                </a:extLst>
              </p:cNvPr>
              <p:cNvCxnSpPr>
                <a:cxnSpLocks/>
                <a:stCxn id="89" idx="6"/>
                <a:endCxn id="77" idx="2"/>
              </p:cNvCxnSpPr>
              <p:nvPr/>
            </p:nvCxnSpPr>
            <p:spPr>
              <a:xfrm>
                <a:off x="2867045" y="4441273"/>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D77050C-E9E9-9590-6133-FA80B8CCA21C}"/>
                  </a:ext>
                </a:extLst>
              </p:cNvPr>
              <p:cNvCxnSpPr>
                <a:cxnSpLocks/>
                <a:stCxn id="92" idx="6"/>
                <a:endCxn id="77" idx="2"/>
              </p:cNvCxnSpPr>
              <p:nvPr/>
            </p:nvCxnSpPr>
            <p:spPr>
              <a:xfrm flipV="1">
                <a:off x="2857722" y="4806425"/>
                <a:ext cx="678783" cy="73030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2A031B9C-666A-3A92-DB8C-BA309848E0BC}"/>
                  </a:ext>
                </a:extLst>
              </p:cNvPr>
              <p:cNvCxnSpPr>
                <a:cxnSpLocks/>
                <a:stCxn id="91" idx="6"/>
                <a:endCxn id="75" idx="2"/>
              </p:cNvCxnSpPr>
              <p:nvPr/>
            </p:nvCxnSpPr>
            <p:spPr>
              <a:xfrm flipV="1">
                <a:off x="2867045" y="4076123"/>
                <a:ext cx="670716" cy="10954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236C8654-93FE-A3D8-CADA-FBDE58F33992}"/>
                  </a:ext>
                </a:extLst>
              </p:cNvPr>
              <p:cNvCxnSpPr>
                <a:cxnSpLocks/>
                <a:stCxn id="92" idx="6"/>
                <a:endCxn id="76" idx="2"/>
              </p:cNvCxnSpPr>
              <p:nvPr/>
            </p:nvCxnSpPr>
            <p:spPr>
              <a:xfrm flipV="1">
                <a:off x="2857722" y="4441274"/>
                <a:ext cx="678783" cy="109545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434C583D-5985-F2BD-E5C5-63EF2711D85E}"/>
                  </a:ext>
                </a:extLst>
              </p:cNvPr>
              <p:cNvCxnSpPr>
                <a:cxnSpLocks/>
                <a:stCxn id="89" idx="6"/>
                <a:endCxn id="83" idx="2"/>
              </p:cNvCxnSpPr>
              <p:nvPr/>
            </p:nvCxnSpPr>
            <p:spPr>
              <a:xfrm>
                <a:off x="2867045" y="4441273"/>
                <a:ext cx="669460" cy="10954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A786C19-DA6A-3937-0E94-A7C5C81D2EF1}"/>
                  </a:ext>
                </a:extLst>
              </p:cNvPr>
              <p:cNvCxnSpPr>
                <a:cxnSpLocks/>
                <a:stCxn id="89" idx="6"/>
                <a:endCxn id="82" idx="2"/>
              </p:cNvCxnSpPr>
              <p:nvPr/>
            </p:nvCxnSpPr>
            <p:spPr>
              <a:xfrm>
                <a:off x="2867045" y="4441273"/>
                <a:ext cx="660137"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49A71CEA-C2A8-DF1C-24E3-61DB8C22770D}"/>
                  </a:ext>
                </a:extLst>
              </p:cNvPr>
              <p:cNvCxnSpPr>
                <a:cxnSpLocks/>
                <a:stCxn id="91" idx="6"/>
                <a:endCxn id="84" idx="2"/>
              </p:cNvCxnSpPr>
              <p:nvPr/>
            </p:nvCxnSpPr>
            <p:spPr>
              <a:xfrm>
                <a:off x="2867045" y="5171575"/>
                <a:ext cx="660137" cy="7303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2098692-D31F-13F6-ACA5-1485188038E8}"/>
                  </a:ext>
                </a:extLst>
              </p:cNvPr>
              <p:cNvCxnSpPr>
                <a:cxnSpLocks/>
                <a:stCxn id="74" idx="6"/>
                <a:endCxn id="85" idx="2"/>
              </p:cNvCxnSpPr>
              <p:nvPr/>
            </p:nvCxnSpPr>
            <p:spPr>
              <a:xfrm>
                <a:off x="3766975" y="3710972"/>
                <a:ext cx="678500" cy="62579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FF70CF70-9140-646F-5C37-27B5B029E008}"/>
                  </a:ext>
                </a:extLst>
              </p:cNvPr>
              <p:cNvCxnSpPr>
                <a:cxnSpLocks/>
                <a:stCxn id="74" idx="6"/>
                <a:endCxn id="86" idx="2"/>
              </p:cNvCxnSpPr>
              <p:nvPr/>
            </p:nvCxnSpPr>
            <p:spPr>
              <a:xfrm>
                <a:off x="3766975" y="3710972"/>
                <a:ext cx="687823" cy="109545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79A1A963-0312-B3AC-D6B5-DF405B6AF038}"/>
                  </a:ext>
                </a:extLst>
              </p:cNvPr>
              <p:cNvCxnSpPr>
                <a:cxnSpLocks/>
                <a:stCxn id="74" idx="6"/>
                <a:endCxn id="87" idx="2"/>
              </p:cNvCxnSpPr>
              <p:nvPr/>
            </p:nvCxnSpPr>
            <p:spPr>
              <a:xfrm>
                <a:off x="3766975" y="3710972"/>
                <a:ext cx="678500" cy="156510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6726AD22-6CBE-3151-3393-F7D6825FB1B6}"/>
                  </a:ext>
                </a:extLst>
              </p:cNvPr>
              <p:cNvCxnSpPr>
                <a:cxnSpLocks/>
                <a:stCxn id="75" idx="6"/>
                <a:endCxn id="85" idx="2"/>
              </p:cNvCxnSpPr>
              <p:nvPr/>
            </p:nvCxnSpPr>
            <p:spPr>
              <a:xfrm>
                <a:off x="3768231" y="4076123"/>
                <a:ext cx="677244" cy="26064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Arrow Connector 130">
                <a:extLst>
                  <a:ext uri="{FF2B5EF4-FFF2-40B4-BE49-F238E27FC236}">
                    <a16:creationId xmlns:a16="http://schemas.microsoft.com/office/drawing/2014/main" id="{7854CD9E-6A53-AF99-904D-E0CFAC6D24F8}"/>
                  </a:ext>
                </a:extLst>
              </p:cNvPr>
              <p:cNvCxnSpPr>
                <a:cxnSpLocks/>
                <a:stCxn id="76" idx="6"/>
                <a:endCxn id="85" idx="2"/>
              </p:cNvCxnSpPr>
              <p:nvPr/>
            </p:nvCxnSpPr>
            <p:spPr>
              <a:xfrm flipV="1">
                <a:off x="3766975" y="4336769"/>
                <a:ext cx="678500" cy="10450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9E87FFF8-2C47-0134-12AF-BB5A9412F55F}"/>
                  </a:ext>
                </a:extLst>
              </p:cNvPr>
              <p:cNvCxnSpPr>
                <a:cxnSpLocks/>
                <a:stCxn id="77" idx="6"/>
                <a:endCxn id="85" idx="2"/>
              </p:cNvCxnSpPr>
              <p:nvPr/>
            </p:nvCxnSpPr>
            <p:spPr>
              <a:xfrm flipV="1">
                <a:off x="3766975" y="4336769"/>
                <a:ext cx="678500" cy="46965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9D967166-99FF-F63B-4FE4-8B7647EB71FD}"/>
                  </a:ext>
                </a:extLst>
              </p:cNvPr>
              <p:cNvCxnSpPr>
                <a:cxnSpLocks/>
                <a:stCxn id="82" idx="6"/>
                <a:endCxn id="85" idx="2"/>
              </p:cNvCxnSpPr>
              <p:nvPr/>
            </p:nvCxnSpPr>
            <p:spPr>
              <a:xfrm flipV="1">
                <a:off x="3757652" y="4336769"/>
                <a:ext cx="687823" cy="83480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A8F5325C-6ED4-C639-045D-1653EFF12230}"/>
                  </a:ext>
                </a:extLst>
              </p:cNvPr>
              <p:cNvCxnSpPr>
                <a:cxnSpLocks/>
                <a:stCxn id="83" idx="6"/>
                <a:endCxn id="85" idx="2"/>
              </p:cNvCxnSpPr>
              <p:nvPr/>
            </p:nvCxnSpPr>
            <p:spPr>
              <a:xfrm flipV="1">
                <a:off x="3766975" y="4336769"/>
                <a:ext cx="678500" cy="119995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3E481BDB-AC3C-D81C-2822-8F2F96F10670}"/>
                  </a:ext>
                </a:extLst>
              </p:cNvPr>
              <p:cNvCxnSpPr>
                <a:cxnSpLocks/>
                <a:stCxn id="84" idx="6"/>
                <a:endCxn id="85" idx="2"/>
              </p:cNvCxnSpPr>
              <p:nvPr/>
            </p:nvCxnSpPr>
            <p:spPr>
              <a:xfrm flipV="1">
                <a:off x="3757652" y="4336769"/>
                <a:ext cx="687823" cy="156511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7921FF0A-A7C3-985B-390F-7243022BC87B}"/>
                  </a:ext>
                </a:extLst>
              </p:cNvPr>
              <p:cNvCxnSpPr>
                <a:cxnSpLocks/>
                <a:stCxn id="87" idx="2"/>
                <a:endCxn id="75" idx="6"/>
              </p:cNvCxnSpPr>
              <p:nvPr/>
            </p:nvCxnSpPr>
            <p:spPr>
              <a:xfrm flipH="1" flipV="1">
                <a:off x="3768231" y="4076123"/>
                <a:ext cx="677244" cy="119995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Arrow Connector 136">
                <a:extLst>
                  <a:ext uri="{FF2B5EF4-FFF2-40B4-BE49-F238E27FC236}">
                    <a16:creationId xmlns:a16="http://schemas.microsoft.com/office/drawing/2014/main" id="{FED9A960-9B80-90BF-BD3E-8AE3C5A42533}"/>
                  </a:ext>
                </a:extLst>
              </p:cNvPr>
              <p:cNvCxnSpPr>
                <a:cxnSpLocks/>
                <a:stCxn id="75" idx="6"/>
                <a:endCxn id="86" idx="2"/>
              </p:cNvCxnSpPr>
              <p:nvPr/>
            </p:nvCxnSpPr>
            <p:spPr>
              <a:xfrm>
                <a:off x="3768231" y="4076123"/>
                <a:ext cx="686567" cy="73030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26D8455D-C79C-44B8-24FE-30FEF5EAE211}"/>
                  </a:ext>
                </a:extLst>
              </p:cNvPr>
              <p:cNvCxnSpPr>
                <a:cxnSpLocks/>
                <a:stCxn id="76" idx="6"/>
                <a:endCxn id="86" idx="2"/>
              </p:cNvCxnSpPr>
              <p:nvPr/>
            </p:nvCxnSpPr>
            <p:spPr>
              <a:xfrm>
                <a:off x="3766975" y="4441274"/>
                <a:ext cx="687823" cy="3651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AC67FE12-B9C8-D0DF-B90F-DAC385871AB6}"/>
                  </a:ext>
                </a:extLst>
              </p:cNvPr>
              <p:cNvCxnSpPr>
                <a:cxnSpLocks/>
                <a:stCxn id="77" idx="6"/>
                <a:endCxn id="86" idx="2"/>
              </p:cNvCxnSpPr>
              <p:nvPr/>
            </p:nvCxnSpPr>
            <p:spPr>
              <a:xfrm>
                <a:off x="3766975" y="4806425"/>
                <a:ext cx="687823"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F2289886-A551-711C-34F9-C8BD9B2552A7}"/>
                  </a:ext>
                </a:extLst>
              </p:cNvPr>
              <p:cNvCxnSpPr>
                <a:cxnSpLocks/>
                <a:stCxn id="82" idx="6"/>
                <a:endCxn id="86" idx="2"/>
              </p:cNvCxnSpPr>
              <p:nvPr/>
            </p:nvCxnSpPr>
            <p:spPr>
              <a:xfrm flipV="1">
                <a:off x="3757652" y="4806425"/>
                <a:ext cx="697146" cy="3651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BBB8C34A-A1F9-3E95-8490-EF0C3345D7A2}"/>
                  </a:ext>
                </a:extLst>
              </p:cNvPr>
              <p:cNvCxnSpPr>
                <a:cxnSpLocks/>
                <a:stCxn id="83" idx="6"/>
                <a:endCxn id="86" idx="2"/>
              </p:cNvCxnSpPr>
              <p:nvPr/>
            </p:nvCxnSpPr>
            <p:spPr>
              <a:xfrm flipV="1">
                <a:off x="3766975" y="4806425"/>
                <a:ext cx="687823" cy="73030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E1BE7711-9CE1-260B-0758-8D33FD9EA3FB}"/>
                  </a:ext>
                </a:extLst>
              </p:cNvPr>
              <p:cNvCxnSpPr>
                <a:cxnSpLocks/>
                <a:stCxn id="84" idx="6"/>
                <a:endCxn id="86" idx="2"/>
              </p:cNvCxnSpPr>
              <p:nvPr/>
            </p:nvCxnSpPr>
            <p:spPr>
              <a:xfrm flipV="1">
                <a:off x="3757652" y="4806425"/>
                <a:ext cx="697146" cy="109545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6F16617B-2ED7-6C64-AEAC-203EEB418BAD}"/>
                  </a:ext>
                </a:extLst>
              </p:cNvPr>
              <p:cNvCxnSpPr>
                <a:cxnSpLocks/>
                <a:stCxn id="76" idx="6"/>
                <a:endCxn id="87" idx="2"/>
              </p:cNvCxnSpPr>
              <p:nvPr/>
            </p:nvCxnSpPr>
            <p:spPr>
              <a:xfrm>
                <a:off x="3766975" y="4441274"/>
                <a:ext cx="678500" cy="83480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E696A66E-A22E-082C-5C1E-8B6EDB73CDEC}"/>
                  </a:ext>
                </a:extLst>
              </p:cNvPr>
              <p:cNvCxnSpPr>
                <a:cxnSpLocks/>
                <a:stCxn id="77" idx="6"/>
                <a:endCxn id="87" idx="2"/>
              </p:cNvCxnSpPr>
              <p:nvPr/>
            </p:nvCxnSpPr>
            <p:spPr>
              <a:xfrm>
                <a:off x="3766975" y="4806425"/>
                <a:ext cx="678500" cy="4696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30A7E2B3-774D-DBB6-11AB-E85F8531002F}"/>
                  </a:ext>
                </a:extLst>
              </p:cNvPr>
              <p:cNvCxnSpPr>
                <a:cxnSpLocks/>
                <a:stCxn id="82" idx="6"/>
                <a:endCxn id="87" idx="2"/>
              </p:cNvCxnSpPr>
              <p:nvPr/>
            </p:nvCxnSpPr>
            <p:spPr>
              <a:xfrm>
                <a:off x="3757652" y="5171576"/>
                <a:ext cx="687823" cy="10450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01300327-3A12-759E-3358-CF5E5C79A65F}"/>
                  </a:ext>
                </a:extLst>
              </p:cNvPr>
              <p:cNvCxnSpPr>
                <a:cxnSpLocks/>
                <a:stCxn id="83" idx="6"/>
                <a:endCxn id="87" idx="2"/>
              </p:cNvCxnSpPr>
              <p:nvPr/>
            </p:nvCxnSpPr>
            <p:spPr>
              <a:xfrm flipV="1">
                <a:off x="3766975" y="5276080"/>
                <a:ext cx="678500" cy="26064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09DEFA59-3C83-C21C-1D06-C46330300DA0}"/>
                  </a:ext>
                </a:extLst>
              </p:cNvPr>
              <p:cNvCxnSpPr>
                <a:cxnSpLocks/>
                <a:stCxn id="84" idx="6"/>
                <a:endCxn id="87" idx="2"/>
              </p:cNvCxnSpPr>
              <p:nvPr/>
            </p:nvCxnSpPr>
            <p:spPr>
              <a:xfrm flipV="1">
                <a:off x="3757652" y="5276080"/>
                <a:ext cx="687823" cy="625799"/>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48" name="Arrow: Right 147">
              <a:extLst>
                <a:ext uri="{FF2B5EF4-FFF2-40B4-BE49-F238E27FC236}">
                  <a16:creationId xmlns:a16="http://schemas.microsoft.com/office/drawing/2014/main" id="{3FBAA4CB-65C8-E54E-6564-16D972B86430}"/>
                </a:ext>
              </a:extLst>
            </p:cNvPr>
            <p:cNvSpPr/>
            <p:nvPr/>
          </p:nvSpPr>
          <p:spPr>
            <a:xfrm>
              <a:off x="8228923" y="3229587"/>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TextBox 148">
              <a:extLst>
                <a:ext uri="{FF2B5EF4-FFF2-40B4-BE49-F238E27FC236}">
                  <a16:creationId xmlns:a16="http://schemas.microsoft.com/office/drawing/2014/main" id="{35ACB8DA-7E8C-83E1-0820-79764E1EA747}"/>
                </a:ext>
              </a:extLst>
            </p:cNvPr>
            <p:cNvSpPr txBox="1"/>
            <p:nvPr/>
          </p:nvSpPr>
          <p:spPr>
            <a:xfrm>
              <a:off x="7963035" y="2807706"/>
              <a:ext cx="879878" cy="369332"/>
            </a:xfrm>
            <a:prstGeom prst="rect">
              <a:avLst/>
            </a:prstGeom>
            <a:noFill/>
          </p:spPr>
          <p:txBody>
            <a:bodyPr wrap="square" rtlCol="0">
              <a:spAutoFit/>
            </a:bodyPr>
            <a:lstStyle/>
            <a:p>
              <a:pPr algn="ctr"/>
              <a:r>
                <a:rPr lang="en-US" dirty="0"/>
                <a:t>flatten</a:t>
              </a:r>
            </a:p>
          </p:txBody>
        </p:sp>
        <p:sp>
          <p:nvSpPr>
            <p:cNvPr id="150" name="TextBox 149">
              <a:extLst>
                <a:ext uri="{FF2B5EF4-FFF2-40B4-BE49-F238E27FC236}">
                  <a16:creationId xmlns:a16="http://schemas.microsoft.com/office/drawing/2014/main" id="{DEEB4614-1E05-F6F6-D2A0-C3920F1B171C}"/>
                </a:ext>
              </a:extLst>
            </p:cNvPr>
            <p:cNvSpPr txBox="1"/>
            <p:nvPr/>
          </p:nvSpPr>
          <p:spPr>
            <a:xfrm>
              <a:off x="8777542" y="2119094"/>
              <a:ext cx="1494320" cy="369332"/>
            </a:xfrm>
            <a:prstGeom prst="rect">
              <a:avLst/>
            </a:prstGeom>
            <a:noFill/>
          </p:spPr>
          <p:txBody>
            <a:bodyPr wrap="none" rtlCol="0">
              <a:spAutoFit/>
            </a:bodyPr>
            <a:lstStyle/>
            <a:p>
              <a:r>
                <a:rPr lang="en-GB" dirty="0"/>
                <a:t>Dense layers</a:t>
              </a:r>
            </a:p>
          </p:txBody>
        </p:sp>
      </p:grpSp>
      <p:sp>
        <p:nvSpPr>
          <p:cNvPr id="151" name="TextBox 150">
            <a:extLst>
              <a:ext uri="{FF2B5EF4-FFF2-40B4-BE49-F238E27FC236}">
                <a16:creationId xmlns:a16="http://schemas.microsoft.com/office/drawing/2014/main" id="{344B44A0-5F9D-742F-0200-B74FBC7CC033}"/>
              </a:ext>
            </a:extLst>
          </p:cNvPr>
          <p:cNvSpPr txBox="1"/>
          <p:nvPr/>
        </p:nvSpPr>
        <p:spPr>
          <a:xfrm>
            <a:off x="3802562" y="1411519"/>
            <a:ext cx="2770234" cy="369332"/>
          </a:xfrm>
          <a:prstGeom prst="rect">
            <a:avLst/>
          </a:prstGeom>
          <a:noFill/>
        </p:spPr>
        <p:txBody>
          <a:bodyPr wrap="square" rtlCol="0">
            <a:spAutoFit/>
          </a:bodyPr>
          <a:lstStyle/>
          <a:p>
            <a:pPr algn="ctr"/>
            <a:r>
              <a:rPr lang="en-GB" b="1" dirty="0"/>
              <a:t>Feature reduction</a:t>
            </a:r>
          </a:p>
        </p:txBody>
      </p:sp>
    </p:spTree>
    <p:extLst>
      <p:ext uri="{BB962C8B-B14F-4D97-AF65-F5344CB8AC3E}">
        <p14:creationId xmlns:p14="http://schemas.microsoft.com/office/powerpoint/2010/main" val="69656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fade">
                                      <p:cBhvr>
                                        <p:cTn id="16" dur="500"/>
                                        <p:tgtEl>
                                          <p:spTgt spid="15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2" grpId="0"/>
      <p:bldP spid="53" grpId="0" animBg="1"/>
      <p:bldP spid="15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title"/>
          </p:nvPr>
        </p:nvSpPr>
        <p:spPr/>
        <p:txBody>
          <a:bodyPr>
            <a:normAutofit/>
          </a:bodyPr>
          <a:lstStyle/>
          <a:p>
            <a:r>
              <a:rPr lang="en-GB" dirty="0"/>
              <a:t>License</a:t>
            </a:r>
          </a:p>
        </p:txBody>
      </p:sp>
      <p:sp>
        <p:nvSpPr>
          <p:cNvPr id="11" name="TextBox 10">
            <a:extLst>
              <a:ext uri="{FF2B5EF4-FFF2-40B4-BE49-F238E27FC236}">
                <a16:creationId xmlns:a16="http://schemas.microsoft.com/office/drawing/2014/main" id="{649F7CEE-4EC5-1B9E-5E57-62E772A2C1DB}"/>
              </a:ext>
            </a:extLst>
          </p:cNvPr>
          <p:cNvSpPr txBox="1"/>
          <p:nvPr/>
        </p:nvSpPr>
        <p:spPr>
          <a:xfrm>
            <a:off x="838200" y="2352848"/>
            <a:ext cx="10515600" cy="3708708"/>
          </a:xfrm>
          <a:prstGeom prst="rect">
            <a:avLst/>
          </a:prstGeom>
          <a:noFill/>
        </p:spPr>
        <p:txBody>
          <a:bodyPr wrap="square" rtlCol="0">
            <a:spAutoFit/>
          </a:bodyPr>
          <a:lstStyle/>
          <a:p>
            <a:pPr>
              <a:spcAft>
                <a:spcPts val="1200"/>
              </a:spcAft>
            </a:pPr>
            <a:r>
              <a:rPr lang="en-GB" sz="2200" b="1" dirty="0"/>
              <a:t>You are free to:</a:t>
            </a:r>
          </a:p>
          <a:p>
            <a:pPr>
              <a:spcAft>
                <a:spcPts val="1200"/>
              </a:spcAft>
            </a:pPr>
            <a:r>
              <a:rPr lang="en-GB" b="1" dirty="0"/>
              <a:t>Share</a:t>
            </a:r>
            <a:r>
              <a:rPr lang="en-GB" dirty="0"/>
              <a:t> — Copy and redistribute the material in any medium or format.</a:t>
            </a:r>
          </a:p>
          <a:p>
            <a:pPr>
              <a:spcAft>
                <a:spcPts val="1200"/>
              </a:spcAft>
            </a:pPr>
            <a:r>
              <a:rPr lang="en-GB" b="1" dirty="0"/>
              <a:t>Adapt</a:t>
            </a:r>
            <a:r>
              <a:rPr lang="en-GB" dirty="0"/>
              <a:t> — Remix, transform, and build upon the material for any purpose, even commercially.</a:t>
            </a:r>
          </a:p>
          <a:p>
            <a:pPr>
              <a:spcBef>
                <a:spcPts val="1800"/>
              </a:spcBef>
              <a:spcAft>
                <a:spcPts val="1200"/>
              </a:spcAft>
            </a:pPr>
            <a:r>
              <a:rPr lang="en-GB" sz="2200" b="1" dirty="0"/>
              <a:t>Under the following terms:</a:t>
            </a:r>
          </a:p>
          <a:p>
            <a:pPr>
              <a:spcAft>
                <a:spcPts val="1200"/>
              </a:spcAft>
            </a:pPr>
            <a:r>
              <a:rPr lang="en-GB" b="1" dirty="0"/>
              <a:t>Attribution</a:t>
            </a:r>
            <a:r>
              <a:rPr lang="en-GB" dirty="0"/>
              <a:t> — You must give appropriate credit, provide a link to the license, and indicate if changes were made. You may do so in any reasonable manner, but not in any way that suggests the licensor endorses you or your use.</a:t>
            </a:r>
          </a:p>
          <a:p>
            <a:pPr>
              <a:spcAft>
                <a:spcPts val="1200"/>
              </a:spcAft>
            </a:pPr>
            <a:r>
              <a:rPr lang="en-GB" b="1" dirty="0"/>
              <a:t>No additional restrictions </a:t>
            </a:r>
            <a:r>
              <a:rPr lang="en-GB" dirty="0"/>
              <a:t>— You may not apply legal terms or technological measures that legally restrict others from doing anything the license permits.</a:t>
            </a:r>
          </a:p>
        </p:txBody>
      </p:sp>
      <p:sp>
        <p:nvSpPr>
          <p:cNvPr id="20" name="TextBox 19">
            <a:extLst>
              <a:ext uri="{FF2B5EF4-FFF2-40B4-BE49-F238E27FC236}">
                <a16:creationId xmlns:a16="http://schemas.microsoft.com/office/drawing/2014/main" id="{FA46B235-4AFD-B359-5DED-FF2FEA36B592}"/>
              </a:ext>
            </a:extLst>
          </p:cNvPr>
          <p:cNvSpPr txBox="1"/>
          <p:nvPr/>
        </p:nvSpPr>
        <p:spPr>
          <a:xfrm>
            <a:off x="2150819" y="1701008"/>
            <a:ext cx="9339629" cy="369332"/>
          </a:xfrm>
          <a:prstGeom prst="rect">
            <a:avLst/>
          </a:prstGeom>
          <a:noFill/>
        </p:spPr>
        <p:txBody>
          <a:bodyPr wrap="square">
            <a:spAutoFit/>
          </a:bodyPr>
          <a:lstStyle/>
          <a:p>
            <a:r>
              <a:rPr lang="en-GB" b="0" i="0" dirty="0">
                <a:effectLst/>
                <a:latin typeface="+mj-lt"/>
              </a:rPr>
              <a:t>This work is licensed under a </a:t>
            </a:r>
            <a:r>
              <a:rPr lang="en-GB" b="0" i="0" u="none" strike="noStrike" dirty="0">
                <a:effectLst/>
                <a:latin typeface="+mj-lt"/>
                <a:hlinkClick r:id="rId3"/>
              </a:rPr>
              <a:t>Creative Commons Attribution 4.0 International License</a:t>
            </a:r>
            <a:r>
              <a:rPr lang="en-GB" b="0" i="0" dirty="0">
                <a:effectLst/>
                <a:latin typeface="+mj-lt"/>
              </a:rPr>
              <a:t>.</a:t>
            </a:r>
            <a:endParaRPr lang="en-GB" dirty="0">
              <a:latin typeface="+mj-lt"/>
            </a:endParaRPr>
          </a:p>
        </p:txBody>
      </p:sp>
      <p:pic>
        <p:nvPicPr>
          <p:cNvPr id="21" name="Graphic 20">
            <a:extLst>
              <a:ext uri="{FF2B5EF4-FFF2-40B4-BE49-F238E27FC236}">
                <a16:creationId xmlns:a16="http://schemas.microsoft.com/office/drawing/2014/main" id="{AA6E0A2C-2C7C-5E0D-AB6B-FB71F1F298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010" y="1685649"/>
            <a:ext cx="1143000" cy="400050"/>
          </a:xfrm>
          <a:prstGeom prst="rect">
            <a:avLst/>
          </a:prstGeom>
        </p:spPr>
      </p:pic>
      <p:sp>
        <p:nvSpPr>
          <p:cNvPr id="23" name="TextBox 22">
            <a:extLst>
              <a:ext uri="{FF2B5EF4-FFF2-40B4-BE49-F238E27FC236}">
                <a16:creationId xmlns:a16="http://schemas.microsoft.com/office/drawing/2014/main" id="{3CAD093C-3D10-3AF1-7F63-D35D4C7C3CEE}"/>
              </a:ext>
            </a:extLst>
          </p:cNvPr>
          <p:cNvSpPr txBox="1"/>
          <p:nvPr/>
        </p:nvSpPr>
        <p:spPr>
          <a:xfrm>
            <a:off x="838200" y="6344064"/>
            <a:ext cx="4570482" cy="307777"/>
          </a:xfrm>
          <a:prstGeom prst="rect">
            <a:avLst/>
          </a:prstGeom>
          <a:noFill/>
        </p:spPr>
        <p:txBody>
          <a:bodyPr wrap="none" rtlCol="0">
            <a:spAutoFit/>
          </a:bodyPr>
          <a:lstStyle/>
          <a:p>
            <a:r>
              <a:rPr lang="en-GB" sz="1400" dirty="0"/>
              <a:t>© 2022 Javier Montalt-Tordera. Some Rights Reserved.</a:t>
            </a:r>
          </a:p>
        </p:txBody>
      </p:sp>
    </p:spTree>
    <p:extLst>
      <p:ext uri="{BB962C8B-B14F-4D97-AF65-F5344CB8AC3E}">
        <p14:creationId xmlns:p14="http://schemas.microsoft.com/office/powerpoint/2010/main" val="220475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D986-6987-A5CD-705B-A501C4EAFAA5}"/>
              </a:ext>
            </a:extLst>
          </p:cNvPr>
          <p:cNvSpPr>
            <a:spLocks noGrp="1"/>
          </p:cNvSpPr>
          <p:nvPr>
            <p:ph type="title"/>
          </p:nvPr>
        </p:nvSpPr>
        <p:spPr/>
        <p:txBody>
          <a:bodyPr/>
          <a:lstStyle/>
          <a:p>
            <a:r>
              <a:rPr lang="en-GB" dirty="0"/>
              <a:t>Hands-on: A simple classification model</a:t>
            </a:r>
          </a:p>
        </p:txBody>
      </p:sp>
    </p:spTree>
    <p:extLst>
      <p:ext uri="{BB962C8B-B14F-4D97-AF65-F5344CB8AC3E}">
        <p14:creationId xmlns:p14="http://schemas.microsoft.com/office/powerpoint/2010/main" val="151044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9D03E42-DB86-A53B-BC84-BC9C87B1F933}"/>
              </a:ext>
            </a:extLst>
          </p:cNvPr>
          <p:cNvSpPr txBox="1"/>
          <p:nvPr/>
        </p:nvSpPr>
        <p:spPr>
          <a:xfrm>
            <a:off x="247650" y="957441"/>
            <a:ext cx="11772900" cy="5509200"/>
          </a:xfrm>
          <a:prstGeom prst="rect">
            <a:avLst/>
          </a:prstGeom>
          <a:noFill/>
        </p:spPr>
        <p:txBody>
          <a:bodyPr wrap="square">
            <a:spAutoFit/>
          </a:bodyPr>
          <a:lstStyle/>
          <a:p>
            <a:r>
              <a:rPr lang="en-GB" sz="1600" b="0" dirty="0">
                <a:solidFill>
                  <a:srgbClr val="FF0000"/>
                </a:solidFill>
                <a:effectLst/>
                <a:latin typeface="Arial" panose="020B0604020202020204" pitchFamily="34" charset="0"/>
                <a:cs typeface="Arial" panose="020B0604020202020204" pitchFamily="34" charset="0"/>
              </a:rPr>
              <a:t>Creating a Classification model</a:t>
            </a:r>
          </a:p>
          <a:p>
            <a:r>
              <a:rPr lang="en-GB" sz="1600" dirty="0">
                <a:solidFill>
                  <a:srgbClr val="FF0000"/>
                </a:solidFill>
                <a:latin typeface="Arial" panose="020B0604020202020204" pitchFamily="34" charset="0"/>
                <a:cs typeface="Arial" panose="020B0604020202020204" pitchFamily="34" charset="0"/>
              </a:rPr>
              <a:t>Import Libraries</a:t>
            </a:r>
            <a:endParaRPr lang="en-GB" sz="1600" b="0" dirty="0">
              <a:solidFill>
                <a:srgbClr val="FF0000"/>
              </a:solidFill>
              <a:effectLst/>
              <a:latin typeface="Arial" panose="020B0604020202020204" pitchFamily="34" charset="0"/>
              <a:cs typeface="Arial" panose="020B0604020202020204" pitchFamily="34" charset="0"/>
            </a:endParaRPr>
          </a:p>
          <a:p>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a:solidFill>
                  <a:srgbClr val="569CD6"/>
                </a:solidFill>
                <a:effectLst/>
                <a:latin typeface="Arial" panose="020B0604020202020204" pitchFamily="34" charset="0"/>
                <a:cs typeface="Arial" panose="020B0604020202020204" pitchFamily="34" charset="0"/>
              </a:rPr>
              <a:t>def</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DCDCAA"/>
                </a:solidFill>
                <a:effectLst/>
                <a:latin typeface="Arial" panose="020B0604020202020204" pitchFamily="34" charset="0"/>
                <a:cs typeface="Arial" panose="020B0604020202020204" pitchFamily="34" charset="0"/>
              </a:rPr>
              <a:t>create_base_model</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train_data</a:t>
            </a:r>
            <a:r>
              <a:rPr lang="en-GB" sz="1600" b="0" dirty="0" err="1">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nLayers</a:t>
            </a:r>
            <a:r>
              <a:rPr lang="en-GB" sz="1600" b="0" dirty="0">
                <a:solidFill>
                  <a:srgbClr val="D4D4D4"/>
                </a:solidFill>
                <a:effectLst/>
                <a:latin typeface="Arial" panose="020B0604020202020204" pitchFamily="34" charset="0"/>
                <a:cs typeface="Arial" panose="020B0604020202020204" pitchFamily="34" charset="0"/>
              </a:rPr>
              <a:t>=</a:t>
            </a:r>
            <a:r>
              <a:rPr lang="en-GB" sz="1600" dirty="0">
                <a:solidFill>
                  <a:srgbClr val="B5CEA8"/>
                </a:solidFill>
                <a:latin typeface="Arial" panose="020B0604020202020204" pitchFamily="34" charset="0"/>
                <a:cs typeface="Arial" panose="020B0604020202020204" pitchFamily="34" charset="0"/>
              </a:rPr>
              <a:t>4</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9CDCFE"/>
                </a:solidFill>
                <a:effectLst/>
                <a:latin typeface="Arial" panose="020B0604020202020204" pitchFamily="34" charset="0"/>
                <a:cs typeface="Arial" panose="020B0604020202020204" pitchFamily="34" charset="0"/>
              </a:rPr>
              <a:t>nInitConvFilters</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8</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9CDCFE"/>
                </a:solidFill>
                <a:effectLst/>
                <a:latin typeface="Arial" panose="020B0604020202020204" pitchFamily="34" charset="0"/>
                <a:cs typeface="Arial" panose="020B0604020202020204" pitchFamily="34" charset="0"/>
              </a:rPr>
              <a:t>kernelSize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3</a:t>
            </a:r>
            <a:r>
              <a:rPr lang="en-GB" sz="1600" b="0" dirty="0">
                <a:solidFill>
                  <a:srgbClr val="D4D4D4"/>
                </a:solidFill>
                <a:effectLst/>
                <a:latin typeface="Arial" panose="020B0604020202020204" pitchFamily="34" charset="0"/>
                <a:cs typeface="Arial" panose="020B0604020202020204" pitchFamily="34" charset="0"/>
              </a:rPr>
              <a:t>):</a:t>
            </a:r>
          </a:p>
          <a:p>
            <a:pPr lvl="1"/>
            <a:br>
              <a:rPr lang="en-GB" sz="1600" b="0" dirty="0">
                <a:solidFill>
                  <a:srgbClr val="D4D4D4"/>
                </a:solidFill>
                <a:effectLst/>
                <a:latin typeface="Arial" panose="020B0604020202020204" pitchFamily="34" charset="0"/>
                <a:cs typeface="Arial" panose="020B0604020202020204" pitchFamily="34" charset="0"/>
              </a:rPr>
            </a:br>
            <a:r>
              <a:rPr lang="en-GB" sz="1600" b="0" dirty="0">
                <a:solidFill>
                  <a:srgbClr val="6A9955"/>
                </a:solidFill>
                <a:effectLst/>
                <a:latin typeface="Arial" panose="020B0604020202020204" pitchFamily="34" charset="0"/>
                <a:cs typeface="Arial" panose="020B0604020202020204" pitchFamily="34" charset="0"/>
              </a:rPr>
              <a:t># Determine and store the shape of the data</a:t>
            </a:r>
            <a:endParaRPr lang="en-GB" sz="1600" b="0" dirty="0">
              <a:solidFill>
                <a:srgbClr val="D4D4D4"/>
              </a:solidFill>
              <a:effectLst/>
              <a:latin typeface="Arial" panose="020B0604020202020204" pitchFamily="34" charset="0"/>
              <a:cs typeface="Arial" panose="020B0604020202020204" pitchFamily="34" charset="0"/>
            </a:endParaRPr>
          </a:p>
          <a:p>
            <a:pPr lvl="1"/>
            <a:r>
              <a:rPr lang="en-GB" sz="1600" b="0" dirty="0" err="1">
                <a:solidFill>
                  <a:srgbClr val="9CDCFE"/>
                </a:solidFill>
                <a:effectLst/>
                <a:latin typeface="Arial" panose="020B0604020202020204" pitchFamily="34" charset="0"/>
                <a:cs typeface="Arial" panose="020B0604020202020204" pitchFamily="34" charset="0"/>
              </a:rPr>
              <a:t>input_shape</a:t>
            </a:r>
            <a:r>
              <a:rPr lang="en-GB" sz="1600" b="0" dirty="0">
                <a:solidFill>
                  <a:srgbClr val="D4D4D4"/>
                </a:solidFill>
                <a:effectLst/>
                <a:latin typeface="Arial" panose="020B0604020202020204" pitchFamily="34" charset="0"/>
                <a:cs typeface="Arial" panose="020B0604020202020204" pitchFamily="34" charset="0"/>
              </a:rPr>
              <a:t> = (</a:t>
            </a:r>
            <a:r>
              <a:rPr lang="en-GB" sz="1600" b="0" dirty="0" err="1">
                <a:solidFill>
                  <a:srgbClr val="9CDCFE"/>
                </a:solidFill>
                <a:effectLst/>
                <a:latin typeface="Arial" panose="020B0604020202020204" pitchFamily="34" charset="0"/>
                <a:cs typeface="Arial" panose="020B0604020202020204" pitchFamily="34" charset="0"/>
              </a:rPr>
              <a:t>train_data</a:t>
            </a:r>
            <a:r>
              <a:rPr lang="en-GB" sz="1600" b="0" dirty="0" err="1">
                <a:solidFill>
                  <a:srgbClr val="D4D4D4"/>
                </a:solidFill>
                <a:effectLst/>
                <a:latin typeface="Arial" panose="020B0604020202020204" pitchFamily="34" charset="0"/>
                <a:cs typeface="Arial" panose="020B0604020202020204" pitchFamily="34" charset="0"/>
              </a:rPr>
              <a:t>.shape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1</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9CDCFE"/>
                </a:solidFill>
                <a:effectLst/>
                <a:latin typeface="Arial" panose="020B0604020202020204" pitchFamily="34" charset="0"/>
                <a:cs typeface="Arial" panose="020B0604020202020204" pitchFamily="34" charset="0"/>
              </a:rPr>
              <a:t>train_data</a:t>
            </a:r>
            <a:r>
              <a:rPr lang="en-GB" sz="1600" b="0" dirty="0" err="1">
                <a:solidFill>
                  <a:srgbClr val="D4D4D4"/>
                </a:solidFill>
                <a:effectLst/>
                <a:latin typeface="Arial" panose="020B0604020202020204" pitchFamily="34" charset="0"/>
                <a:cs typeface="Arial" panose="020B0604020202020204" pitchFamily="34" charset="0"/>
              </a:rPr>
              <a:t>.shape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2</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9CDCFE"/>
                </a:solidFill>
                <a:effectLst/>
                <a:latin typeface="Arial" panose="020B0604020202020204" pitchFamily="34" charset="0"/>
                <a:cs typeface="Arial" panose="020B0604020202020204" pitchFamily="34" charset="0"/>
              </a:rPr>
              <a:t>train_data</a:t>
            </a:r>
            <a:r>
              <a:rPr lang="en-GB" sz="1600" b="0" dirty="0" err="1">
                <a:solidFill>
                  <a:srgbClr val="D4D4D4"/>
                </a:solidFill>
                <a:effectLst/>
                <a:latin typeface="Arial" panose="020B0604020202020204" pitchFamily="34" charset="0"/>
                <a:cs typeface="Arial" panose="020B0604020202020204" pitchFamily="34" charset="0"/>
              </a:rPr>
              <a:t>.shape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3</a:t>
            </a:r>
            <a:r>
              <a:rPr lang="en-GB" sz="1600" b="0" dirty="0">
                <a:solidFill>
                  <a:srgbClr val="D4D4D4"/>
                </a:solidFill>
                <a:effectLst/>
                <a:latin typeface="Arial" panose="020B0604020202020204" pitchFamily="34" charset="0"/>
                <a:cs typeface="Arial" panose="020B0604020202020204" pitchFamily="34" charset="0"/>
              </a:rPr>
              <a:t>])</a:t>
            </a:r>
          </a:p>
          <a:p>
            <a:pPr lvl="1"/>
            <a:r>
              <a:rPr lang="en-GB" sz="1600" b="0" dirty="0">
                <a:solidFill>
                  <a:srgbClr val="6A9955"/>
                </a:solidFill>
                <a:effectLst/>
                <a:latin typeface="Arial" panose="020B0604020202020204" pitchFamily="34" charset="0"/>
                <a:cs typeface="Arial" panose="020B0604020202020204" pitchFamily="34" charset="0"/>
              </a:rPr>
              <a:t># Create the model</a:t>
            </a:r>
            <a:endParaRPr lang="en-GB" sz="1600" b="0" dirty="0">
              <a:solidFill>
                <a:srgbClr val="D4D4D4"/>
              </a:solidFill>
              <a:effectLst/>
              <a:latin typeface="Arial" panose="020B0604020202020204" pitchFamily="34" charset="0"/>
              <a:cs typeface="Arial" panose="020B0604020202020204" pitchFamily="34" charset="0"/>
            </a:endParaRPr>
          </a:p>
          <a:p>
            <a:pPr lvl="1"/>
            <a:r>
              <a:rPr lang="en-GB" sz="1600" b="0" dirty="0">
                <a:solidFill>
                  <a:srgbClr val="9CDCFE"/>
                </a:solidFill>
                <a:effectLst/>
                <a:latin typeface="Arial" panose="020B0604020202020204" pitchFamily="34" charset="0"/>
                <a:cs typeface="Arial" panose="020B0604020202020204" pitchFamily="34" charset="0"/>
              </a:rPr>
              <a:t>model</a:t>
            </a:r>
            <a:r>
              <a:rPr lang="en-GB" sz="1600" b="0" dirty="0">
                <a:solidFill>
                  <a:srgbClr val="D4D4D4"/>
                </a:solidFill>
                <a:effectLst/>
                <a:latin typeface="Arial" panose="020B0604020202020204" pitchFamily="34" charset="0"/>
                <a:cs typeface="Arial" panose="020B0604020202020204" pitchFamily="34" charset="0"/>
              </a:rPr>
              <a:t> = </a:t>
            </a:r>
            <a:r>
              <a:rPr lang="en-GB" sz="1600" b="0" dirty="0" err="1">
                <a:solidFill>
                  <a:srgbClr val="4EC9B0"/>
                </a:solidFill>
                <a:effectLst/>
                <a:latin typeface="Arial" panose="020B0604020202020204" pitchFamily="34" charset="0"/>
                <a:cs typeface="Arial" panose="020B0604020202020204" pitchFamily="34" charset="0"/>
              </a:rPr>
              <a:t>tf</a:t>
            </a:r>
            <a:r>
              <a:rPr lang="en-GB" sz="1600" b="0" dirty="0" err="1">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keras</a:t>
            </a:r>
            <a:r>
              <a:rPr lang="en-GB" sz="1600" b="0" dirty="0" err="1">
                <a:solidFill>
                  <a:srgbClr val="D4D4D4"/>
                </a:solidFill>
                <a:effectLst/>
                <a:latin typeface="Arial" panose="020B0604020202020204" pitchFamily="34" charset="0"/>
                <a:cs typeface="Arial" panose="020B0604020202020204" pitchFamily="34" charset="0"/>
              </a:rPr>
              <a:t>.models.Sequential</a:t>
            </a:r>
            <a:r>
              <a:rPr lang="en-GB" sz="1600" b="0" dirty="0">
                <a:solidFill>
                  <a:srgbClr val="D4D4D4"/>
                </a:solidFill>
                <a:effectLst/>
                <a:latin typeface="Arial" panose="020B0604020202020204" pitchFamily="34" charset="0"/>
                <a:cs typeface="Arial" panose="020B0604020202020204" pitchFamily="34" charset="0"/>
              </a:rPr>
              <a:t>()</a:t>
            </a:r>
            <a:br>
              <a:rPr lang="en-GB" sz="1600" b="0" dirty="0">
                <a:solidFill>
                  <a:srgbClr val="D4D4D4"/>
                </a:solidFill>
                <a:effectLst/>
                <a:latin typeface="Arial" panose="020B0604020202020204" pitchFamily="34" charset="0"/>
                <a:cs typeface="Arial" panose="020B0604020202020204" pitchFamily="34" charset="0"/>
              </a:rPr>
            </a:br>
            <a:r>
              <a:rPr lang="en-GB" sz="1600" b="0" dirty="0">
                <a:solidFill>
                  <a:srgbClr val="6A9955"/>
                </a:solidFill>
                <a:effectLst/>
                <a:latin typeface="Arial" panose="020B0604020202020204" pitchFamily="34" charset="0"/>
                <a:cs typeface="Arial" panose="020B0604020202020204" pitchFamily="34" charset="0"/>
              </a:rPr>
              <a:t>#CNN layers with </a:t>
            </a:r>
            <a:r>
              <a:rPr lang="en-GB" sz="1600" b="0" dirty="0" err="1">
                <a:solidFill>
                  <a:srgbClr val="6A9955"/>
                </a:solidFill>
                <a:effectLst/>
                <a:latin typeface="Arial" panose="020B0604020202020204" pitchFamily="34" charset="0"/>
                <a:cs typeface="Arial" panose="020B0604020202020204" pitchFamily="34" charset="0"/>
              </a:rPr>
              <a:t>maxpooling</a:t>
            </a:r>
            <a:endParaRPr lang="en-GB" sz="1600" b="0" dirty="0">
              <a:solidFill>
                <a:srgbClr val="D4D4D4"/>
              </a:solidFill>
              <a:effectLst/>
              <a:latin typeface="Arial" panose="020B0604020202020204" pitchFamily="34" charset="0"/>
              <a:cs typeface="Arial" panose="020B0604020202020204" pitchFamily="34" charset="0"/>
            </a:endParaRPr>
          </a:p>
          <a:p>
            <a:pPr lvl="1"/>
            <a:r>
              <a:rPr lang="en-GB" sz="1600" b="0" dirty="0">
                <a:solidFill>
                  <a:srgbClr val="C586C0"/>
                </a:solidFill>
                <a:effectLst/>
                <a:latin typeface="Arial" panose="020B0604020202020204" pitchFamily="34" charset="0"/>
                <a:cs typeface="Arial" panose="020B0604020202020204" pitchFamily="34" charset="0"/>
              </a:rPr>
              <a:t>for</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ii</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C586C0"/>
                </a:solidFill>
                <a:effectLst/>
                <a:latin typeface="Arial" panose="020B0604020202020204" pitchFamily="34" charset="0"/>
                <a:cs typeface="Arial" panose="020B0604020202020204" pitchFamily="34" charset="0"/>
              </a:rPr>
              <a:t>in</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4EC9B0"/>
                </a:solidFill>
                <a:effectLst/>
                <a:latin typeface="Arial" panose="020B0604020202020204" pitchFamily="34" charset="0"/>
                <a:cs typeface="Arial" panose="020B0604020202020204" pitchFamily="34" charset="0"/>
              </a:rPr>
              <a:t>range</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nLayers</a:t>
            </a:r>
            <a:r>
              <a:rPr lang="en-GB" sz="1600" b="0" dirty="0">
                <a:solidFill>
                  <a:srgbClr val="D4D4D4"/>
                </a:solidFill>
                <a:effectLst/>
                <a:latin typeface="Arial" panose="020B0604020202020204" pitchFamily="34" charset="0"/>
                <a:cs typeface="Arial" panose="020B0604020202020204" pitchFamily="34" charset="0"/>
              </a:rPr>
              <a:t>):</a:t>
            </a:r>
          </a:p>
          <a:p>
            <a:pPr lvl="2"/>
            <a:r>
              <a:rPr lang="en-GB" sz="1600" b="0" dirty="0" err="1">
                <a:solidFill>
                  <a:srgbClr val="9CDCFE"/>
                </a:solidFill>
                <a:effectLst/>
                <a:latin typeface="Arial" panose="020B0604020202020204" pitchFamily="34" charset="0"/>
                <a:cs typeface="Arial" panose="020B0604020202020204" pitchFamily="34" charset="0"/>
              </a:rPr>
              <a:t>model</a:t>
            </a:r>
            <a:r>
              <a:rPr lang="en-GB" sz="1600" b="0" dirty="0" err="1">
                <a:solidFill>
                  <a:srgbClr val="D4D4D4"/>
                </a:solidFill>
                <a:effectLst/>
                <a:latin typeface="Arial" panose="020B0604020202020204" pitchFamily="34" charset="0"/>
                <a:cs typeface="Arial" panose="020B0604020202020204" pitchFamily="34" charset="0"/>
              </a:rPr>
              <a:t>.add</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4EC9B0"/>
                </a:solidFill>
                <a:effectLst/>
                <a:latin typeface="Arial" panose="020B0604020202020204" pitchFamily="34" charset="0"/>
                <a:cs typeface="Arial" panose="020B0604020202020204" pitchFamily="34" charset="0"/>
              </a:rPr>
              <a:t>Conv2D</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nInitConvFilters</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2</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9CDCFE"/>
                </a:solidFill>
                <a:effectLst/>
                <a:latin typeface="Arial" panose="020B0604020202020204" pitchFamily="34" charset="0"/>
                <a:cs typeface="Arial" panose="020B0604020202020204" pitchFamily="34" charset="0"/>
              </a:rPr>
              <a:t>ii</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9CDCFE"/>
                </a:solidFill>
                <a:effectLst/>
                <a:latin typeface="Arial" panose="020B0604020202020204" pitchFamily="34" charset="0"/>
                <a:cs typeface="Arial" panose="020B0604020202020204" pitchFamily="34" charset="0"/>
              </a:rPr>
              <a:t>kernel_size</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kernelSize</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9CDCFE"/>
                </a:solidFill>
                <a:effectLst/>
                <a:latin typeface="Arial" panose="020B0604020202020204" pitchFamily="34" charset="0"/>
                <a:cs typeface="Arial" panose="020B0604020202020204" pitchFamily="34" charset="0"/>
              </a:rPr>
              <a:t>kernelSize</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padding</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'same'</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activation</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a:t>
            </a:r>
            <a:r>
              <a:rPr lang="en-GB" sz="1600" b="0" dirty="0" err="1">
                <a:solidFill>
                  <a:srgbClr val="CE9178"/>
                </a:solidFill>
                <a:effectLst/>
                <a:latin typeface="Arial" panose="020B0604020202020204" pitchFamily="34" charset="0"/>
                <a:cs typeface="Arial" panose="020B0604020202020204" pitchFamily="34" charset="0"/>
              </a:rPr>
              <a:t>relu</a:t>
            </a:r>
            <a:r>
              <a:rPr lang="en-GB" sz="1600" b="0" dirty="0">
                <a:solidFill>
                  <a:srgbClr val="CE9178"/>
                </a:solidFill>
                <a:effectLst/>
                <a:latin typeface="Arial" panose="020B0604020202020204" pitchFamily="34" charset="0"/>
                <a:cs typeface="Arial" panose="020B0604020202020204" pitchFamily="34" charset="0"/>
              </a:rPr>
              <a:t>'</a:t>
            </a:r>
            <a:r>
              <a:rPr lang="en-GB" sz="1600" b="0" dirty="0">
                <a:solidFill>
                  <a:srgbClr val="D4D4D4"/>
                </a:solidFill>
                <a:effectLst/>
                <a:latin typeface="Arial" panose="020B0604020202020204" pitchFamily="34" charset="0"/>
                <a:cs typeface="Arial" panose="020B0604020202020204" pitchFamily="34" charset="0"/>
              </a:rPr>
              <a:t>))</a:t>
            </a:r>
          </a:p>
          <a:p>
            <a:pPr lvl="2"/>
            <a:r>
              <a:rPr lang="en-GB" sz="1600" b="0" dirty="0" err="1">
                <a:solidFill>
                  <a:srgbClr val="9CDCFE"/>
                </a:solidFill>
                <a:effectLst/>
                <a:latin typeface="Arial" panose="020B0604020202020204" pitchFamily="34" charset="0"/>
                <a:cs typeface="Arial" panose="020B0604020202020204" pitchFamily="34" charset="0"/>
              </a:rPr>
              <a:t>model</a:t>
            </a:r>
            <a:r>
              <a:rPr lang="en-GB" sz="1600" b="0" dirty="0" err="1">
                <a:solidFill>
                  <a:srgbClr val="D4D4D4"/>
                </a:solidFill>
                <a:effectLst/>
                <a:latin typeface="Arial" panose="020B0604020202020204" pitchFamily="34" charset="0"/>
                <a:cs typeface="Arial" panose="020B0604020202020204" pitchFamily="34" charset="0"/>
              </a:rPr>
              <a:t>.add</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4EC9B0"/>
                </a:solidFill>
                <a:effectLst/>
                <a:latin typeface="Arial" panose="020B0604020202020204" pitchFamily="34" charset="0"/>
                <a:cs typeface="Arial" panose="020B0604020202020204" pitchFamily="34" charset="0"/>
              </a:rPr>
              <a:t>Conv2D</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nInitConvFilters</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2</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9CDCFE"/>
                </a:solidFill>
                <a:effectLst/>
                <a:latin typeface="Arial" panose="020B0604020202020204" pitchFamily="34" charset="0"/>
                <a:cs typeface="Arial" panose="020B0604020202020204" pitchFamily="34" charset="0"/>
              </a:rPr>
              <a:t>ii</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9CDCFE"/>
                </a:solidFill>
                <a:effectLst/>
                <a:latin typeface="Arial" panose="020B0604020202020204" pitchFamily="34" charset="0"/>
                <a:cs typeface="Arial" panose="020B0604020202020204" pitchFamily="34" charset="0"/>
              </a:rPr>
              <a:t>kernel_size</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kernelSize</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9CDCFE"/>
                </a:solidFill>
                <a:effectLst/>
                <a:latin typeface="Arial" panose="020B0604020202020204" pitchFamily="34" charset="0"/>
                <a:cs typeface="Arial" panose="020B0604020202020204" pitchFamily="34" charset="0"/>
              </a:rPr>
              <a:t>kernelSize</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padding</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'same'</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activation</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a:t>
            </a:r>
            <a:r>
              <a:rPr lang="en-GB" sz="1600" b="0" dirty="0" err="1">
                <a:solidFill>
                  <a:srgbClr val="CE9178"/>
                </a:solidFill>
                <a:effectLst/>
                <a:latin typeface="Arial" panose="020B0604020202020204" pitchFamily="34" charset="0"/>
                <a:cs typeface="Arial" panose="020B0604020202020204" pitchFamily="34" charset="0"/>
              </a:rPr>
              <a:t>relu</a:t>
            </a:r>
            <a:r>
              <a:rPr lang="en-GB" sz="1600" b="0" dirty="0">
                <a:solidFill>
                  <a:srgbClr val="CE9178"/>
                </a:solidFill>
                <a:effectLst/>
                <a:latin typeface="Arial" panose="020B0604020202020204" pitchFamily="34" charset="0"/>
                <a:cs typeface="Arial" panose="020B0604020202020204" pitchFamily="34" charset="0"/>
              </a:rPr>
              <a:t>'</a:t>
            </a:r>
            <a:r>
              <a:rPr lang="en-GB" sz="1600" b="0" dirty="0">
                <a:solidFill>
                  <a:srgbClr val="D4D4D4"/>
                </a:solidFill>
                <a:effectLst/>
                <a:latin typeface="Arial" panose="020B0604020202020204" pitchFamily="34" charset="0"/>
                <a:cs typeface="Arial" panose="020B0604020202020204" pitchFamily="34" charset="0"/>
              </a:rPr>
              <a:t>))</a:t>
            </a:r>
          </a:p>
          <a:p>
            <a:pPr lvl="2"/>
            <a:r>
              <a:rPr lang="en-GB" sz="1600" b="0" dirty="0" err="1">
                <a:solidFill>
                  <a:srgbClr val="9CDCFE"/>
                </a:solidFill>
                <a:effectLst/>
                <a:latin typeface="Arial" panose="020B0604020202020204" pitchFamily="34" charset="0"/>
                <a:cs typeface="Arial" panose="020B0604020202020204" pitchFamily="34" charset="0"/>
              </a:rPr>
              <a:t>model</a:t>
            </a:r>
            <a:r>
              <a:rPr lang="en-GB" sz="1600" b="0" dirty="0" err="1">
                <a:solidFill>
                  <a:srgbClr val="D4D4D4"/>
                </a:solidFill>
                <a:effectLst/>
                <a:latin typeface="Arial" panose="020B0604020202020204" pitchFamily="34" charset="0"/>
                <a:cs typeface="Arial" panose="020B0604020202020204" pitchFamily="34" charset="0"/>
              </a:rPr>
              <a:t>.add</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4EC9B0"/>
                </a:solidFill>
                <a:effectLst/>
                <a:latin typeface="Arial" panose="020B0604020202020204" pitchFamily="34" charset="0"/>
                <a:cs typeface="Arial" panose="020B0604020202020204" pitchFamily="34" charset="0"/>
              </a:rPr>
              <a:t>MaxPooling2D</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pool_size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2</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B5CEA8"/>
                </a:solidFill>
                <a:effectLst/>
                <a:latin typeface="Arial" panose="020B0604020202020204" pitchFamily="34" charset="0"/>
                <a:cs typeface="Arial" panose="020B0604020202020204" pitchFamily="34" charset="0"/>
              </a:rPr>
              <a:t>2</a:t>
            </a:r>
            <a:r>
              <a:rPr lang="en-GB" sz="1600" b="0" dirty="0">
                <a:solidFill>
                  <a:srgbClr val="D4D4D4"/>
                </a:solidFill>
                <a:effectLst/>
                <a:latin typeface="Arial" panose="020B0604020202020204" pitchFamily="34" charset="0"/>
                <a:cs typeface="Arial" panose="020B0604020202020204" pitchFamily="34" charset="0"/>
              </a:rPr>
              <a:t>)))</a:t>
            </a:r>
          </a:p>
          <a:p>
            <a:pPr lvl="1"/>
            <a:endParaRPr lang="en-GB" sz="1600" b="0" dirty="0">
              <a:solidFill>
                <a:srgbClr val="D4D4D4"/>
              </a:solidFill>
              <a:effectLst/>
              <a:latin typeface="Arial" panose="020B0604020202020204" pitchFamily="34" charset="0"/>
              <a:cs typeface="Arial" panose="020B0604020202020204" pitchFamily="34" charset="0"/>
            </a:endParaRPr>
          </a:p>
          <a:p>
            <a:pPr lvl="1"/>
            <a:r>
              <a:rPr lang="en-GB" sz="1600" b="0" dirty="0" err="1">
                <a:solidFill>
                  <a:srgbClr val="9CDCFE"/>
                </a:solidFill>
                <a:effectLst/>
                <a:latin typeface="Arial" panose="020B0604020202020204" pitchFamily="34" charset="0"/>
                <a:cs typeface="Arial" panose="020B0604020202020204" pitchFamily="34" charset="0"/>
              </a:rPr>
              <a:t>model</a:t>
            </a:r>
            <a:r>
              <a:rPr lang="en-GB" sz="1600" b="0" dirty="0" err="1">
                <a:solidFill>
                  <a:srgbClr val="D4D4D4"/>
                </a:solidFill>
                <a:effectLst/>
                <a:latin typeface="Arial" panose="020B0604020202020204" pitchFamily="34" charset="0"/>
                <a:cs typeface="Arial" panose="020B0604020202020204" pitchFamily="34" charset="0"/>
              </a:rPr>
              <a:t>.add</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4EC9B0"/>
                </a:solidFill>
                <a:effectLst/>
                <a:latin typeface="Arial" panose="020B0604020202020204" pitchFamily="34" charset="0"/>
                <a:cs typeface="Arial" panose="020B0604020202020204" pitchFamily="34" charset="0"/>
              </a:rPr>
              <a:t>Flatten</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6A9955"/>
                </a:solidFill>
                <a:effectLst/>
                <a:latin typeface="Arial" panose="020B0604020202020204" pitchFamily="34" charset="0"/>
                <a:cs typeface="Arial" panose="020B0604020202020204" pitchFamily="34" charset="0"/>
              </a:rPr>
              <a:t> # Reduce to 1 dimension for classification</a:t>
            </a:r>
            <a:endParaRPr lang="en-GB" sz="1600" b="0" dirty="0">
              <a:solidFill>
                <a:srgbClr val="D4D4D4"/>
              </a:solidFill>
              <a:effectLst/>
              <a:latin typeface="Arial" panose="020B0604020202020204" pitchFamily="34" charset="0"/>
              <a:cs typeface="Arial" panose="020B0604020202020204" pitchFamily="34" charset="0"/>
            </a:endParaRPr>
          </a:p>
          <a:p>
            <a:pPr lvl="1"/>
            <a:r>
              <a:rPr lang="en-GB" sz="1600" b="0" dirty="0" err="1">
                <a:solidFill>
                  <a:srgbClr val="9CDCFE"/>
                </a:solidFill>
                <a:effectLst/>
                <a:latin typeface="Arial" panose="020B0604020202020204" pitchFamily="34" charset="0"/>
                <a:cs typeface="Arial" panose="020B0604020202020204" pitchFamily="34" charset="0"/>
              </a:rPr>
              <a:t>model</a:t>
            </a:r>
            <a:r>
              <a:rPr lang="en-GB" sz="1600" b="0" dirty="0" err="1">
                <a:solidFill>
                  <a:srgbClr val="D4D4D4"/>
                </a:solidFill>
                <a:effectLst/>
                <a:latin typeface="Arial" panose="020B0604020202020204" pitchFamily="34" charset="0"/>
                <a:cs typeface="Arial" panose="020B0604020202020204" pitchFamily="34" charset="0"/>
              </a:rPr>
              <a:t>.add</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4EC9B0"/>
                </a:solidFill>
                <a:effectLst/>
                <a:latin typeface="Arial" panose="020B0604020202020204" pitchFamily="34" charset="0"/>
                <a:cs typeface="Arial" panose="020B0604020202020204" pitchFamily="34" charset="0"/>
              </a:rPr>
              <a:t>Dense</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nInitConvFilters</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2</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9CDCFE"/>
                </a:solidFill>
                <a:effectLst/>
                <a:latin typeface="Arial" panose="020B0604020202020204" pitchFamily="34" charset="0"/>
                <a:cs typeface="Arial" panose="020B0604020202020204" pitchFamily="34" charset="0"/>
              </a:rPr>
              <a:t>ii</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1</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activation</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a:t>
            </a:r>
            <a:r>
              <a:rPr lang="en-GB" sz="1600" b="0" dirty="0" err="1">
                <a:solidFill>
                  <a:srgbClr val="CE9178"/>
                </a:solidFill>
                <a:effectLst/>
                <a:latin typeface="Arial" panose="020B0604020202020204" pitchFamily="34" charset="0"/>
                <a:cs typeface="Arial" panose="020B0604020202020204" pitchFamily="34" charset="0"/>
              </a:rPr>
              <a:t>relu</a:t>
            </a:r>
            <a:r>
              <a:rPr lang="en-GB" sz="1600" b="0" dirty="0">
                <a:solidFill>
                  <a:srgbClr val="CE9178"/>
                </a:solidFill>
                <a:effectLst/>
                <a:latin typeface="Arial" panose="020B0604020202020204" pitchFamily="34" charset="0"/>
                <a:cs typeface="Arial" panose="020B0604020202020204" pitchFamily="34" charset="0"/>
              </a:rPr>
              <a:t>’</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6A9955"/>
                </a:solidFill>
                <a:effectLst/>
                <a:latin typeface="Arial" panose="020B0604020202020204" pitchFamily="34" charset="0"/>
                <a:cs typeface="Arial" panose="020B0604020202020204" pitchFamily="34" charset="0"/>
              </a:rPr>
              <a:t># Fully connected to combine all features</a:t>
            </a:r>
            <a:endParaRPr lang="en-GB" sz="1600" b="0" dirty="0">
              <a:solidFill>
                <a:srgbClr val="D4D4D4"/>
              </a:solidFill>
              <a:effectLst/>
              <a:latin typeface="Arial" panose="020B0604020202020204" pitchFamily="34" charset="0"/>
              <a:cs typeface="Arial" panose="020B0604020202020204" pitchFamily="34" charset="0"/>
            </a:endParaRPr>
          </a:p>
          <a:p>
            <a:pPr lvl="1"/>
            <a:r>
              <a:rPr lang="en-GB" sz="1600" b="0" dirty="0" err="1">
                <a:solidFill>
                  <a:srgbClr val="9CDCFE"/>
                </a:solidFill>
                <a:effectLst/>
                <a:latin typeface="Arial" panose="020B0604020202020204" pitchFamily="34" charset="0"/>
                <a:cs typeface="Arial" panose="020B0604020202020204" pitchFamily="34" charset="0"/>
              </a:rPr>
              <a:t>model</a:t>
            </a:r>
            <a:r>
              <a:rPr lang="en-GB" sz="1600" b="0" dirty="0" err="1">
                <a:solidFill>
                  <a:srgbClr val="D4D4D4"/>
                </a:solidFill>
                <a:effectLst/>
                <a:latin typeface="Arial" panose="020B0604020202020204" pitchFamily="34" charset="0"/>
                <a:cs typeface="Arial" panose="020B0604020202020204" pitchFamily="34" charset="0"/>
              </a:rPr>
              <a:t>.add</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4EC9B0"/>
                </a:solidFill>
                <a:effectLst/>
                <a:latin typeface="Arial" panose="020B0604020202020204" pitchFamily="34" charset="0"/>
                <a:cs typeface="Arial" panose="020B0604020202020204" pitchFamily="34" charset="0"/>
              </a:rPr>
              <a:t>Dense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1</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activation</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'sigmoid'</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6A9955"/>
                </a:solidFill>
                <a:effectLst/>
                <a:latin typeface="Arial" panose="020B0604020202020204" pitchFamily="34" charset="0"/>
                <a:cs typeface="Arial" panose="020B0604020202020204" pitchFamily="34" charset="0"/>
              </a:rPr>
              <a:t> # Logistic Regression</a:t>
            </a:r>
            <a:endParaRPr lang="en-GB" sz="1600" b="0" dirty="0">
              <a:solidFill>
                <a:srgbClr val="D4D4D4"/>
              </a:solidFill>
              <a:effectLst/>
              <a:latin typeface="Arial" panose="020B0604020202020204" pitchFamily="34" charset="0"/>
              <a:cs typeface="Arial" panose="020B0604020202020204" pitchFamily="34" charset="0"/>
            </a:endParaRPr>
          </a:p>
          <a:p>
            <a:pPr lvl="1"/>
            <a:endParaRPr lang="en-GB" sz="1600" b="0" dirty="0">
              <a:solidFill>
                <a:srgbClr val="D4D4D4"/>
              </a:solidFill>
              <a:effectLst/>
              <a:latin typeface="Arial" panose="020B0604020202020204" pitchFamily="34" charset="0"/>
              <a:cs typeface="Arial" panose="020B0604020202020204" pitchFamily="34" charset="0"/>
            </a:endParaRPr>
          </a:p>
          <a:p>
            <a:pPr lvl="1"/>
            <a:r>
              <a:rPr lang="en-GB" sz="1600" b="0" dirty="0">
                <a:solidFill>
                  <a:srgbClr val="6A9955"/>
                </a:solidFill>
                <a:effectLst/>
                <a:latin typeface="Arial" panose="020B0604020202020204" pitchFamily="34" charset="0"/>
                <a:cs typeface="Arial" panose="020B0604020202020204" pitchFamily="34" charset="0"/>
              </a:rPr>
              <a:t># Return summary and model</a:t>
            </a:r>
            <a:endParaRPr lang="en-GB" sz="1600" b="0" dirty="0">
              <a:solidFill>
                <a:srgbClr val="D4D4D4"/>
              </a:solidFill>
              <a:effectLst/>
              <a:latin typeface="Arial" panose="020B0604020202020204" pitchFamily="34" charset="0"/>
              <a:cs typeface="Arial" panose="020B0604020202020204" pitchFamily="34" charset="0"/>
            </a:endParaRPr>
          </a:p>
          <a:p>
            <a:pPr lvl="1"/>
            <a:r>
              <a:rPr lang="en-GB" sz="1600" b="0" dirty="0" err="1">
                <a:solidFill>
                  <a:srgbClr val="9CDCFE"/>
                </a:solidFill>
                <a:effectLst/>
                <a:latin typeface="Arial" panose="020B0604020202020204" pitchFamily="34" charset="0"/>
                <a:cs typeface="Arial" panose="020B0604020202020204" pitchFamily="34" charset="0"/>
              </a:rPr>
              <a:t>model</a:t>
            </a:r>
            <a:r>
              <a:rPr lang="en-GB" sz="1600" b="0" dirty="0" err="1">
                <a:solidFill>
                  <a:srgbClr val="D4D4D4"/>
                </a:solidFill>
                <a:effectLst/>
                <a:latin typeface="Arial" panose="020B0604020202020204" pitchFamily="34" charset="0"/>
                <a:cs typeface="Arial" panose="020B0604020202020204" pitchFamily="34" charset="0"/>
              </a:rPr>
              <a:t>.summary</a:t>
            </a:r>
            <a:r>
              <a:rPr lang="en-GB" sz="1600" b="0" dirty="0">
                <a:solidFill>
                  <a:srgbClr val="D4D4D4"/>
                </a:solidFill>
                <a:effectLst/>
                <a:latin typeface="Arial" panose="020B0604020202020204" pitchFamily="34" charset="0"/>
                <a:cs typeface="Arial" panose="020B0604020202020204" pitchFamily="34" charset="0"/>
              </a:rPr>
              <a:t>()</a:t>
            </a:r>
          </a:p>
          <a:p>
            <a:r>
              <a:rPr lang="en-GB" sz="1600" dirty="0">
                <a:solidFill>
                  <a:srgbClr val="C586C0"/>
                </a:solidFill>
                <a:latin typeface="Arial" panose="020B0604020202020204" pitchFamily="34" charset="0"/>
                <a:cs typeface="Arial" panose="020B0604020202020204" pitchFamily="34" charset="0"/>
              </a:rPr>
              <a:t>        </a:t>
            </a:r>
            <a:r>
              <a:rPr lang="en-GB" sz="1600" b="0" dirty="0">
                <a:solidFill>
                  <a:srgbClr val="C586C0"/>
                </a:solidFill>
                <a:effectLst/>
                <a:latin typeface="Arial" panose="020B0604020202020204" pitchFamily="34" charset="0"/>
                <a:cs typeface="Arial" panose="020B0604020202020204" pitchFamily="34" charset="0"/>
              </a:rPr>
              <a:t>return</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model</a:t>
            </a:r>
            <a:endParaRPr lang="en-GB" sz="1600" b="0" dirty="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109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9D03E42-DB86-A53B-BC84-BC9C87B1F933}"/>
              </a:ext>
            </a:extLst>
          </p:cNvPr>
          <p:cNvSpPr txBox="1"/>
          <p:nvPr/>
        </p:nvSpPr>
        <p:spPr>
          <a:xfrm>
            <a:off x="268281" y="1390740"/>
            <a:ext cx="7135138" cy="4770537"/>
          </a:xfrm>
          <a:prstGeom prst="rect">
            <a:avLst/>
          </a:prstGeom>
          <a:noFill/>
        </p:spPr>
        <p:txBody>
          <a:bodyPr wrap="square">
            <a:spAutoFit/>
          </a:bodyPr>
          <a:lstStyle/>
          <a:p>
            <a:r>
              <a:rPr lang="pt-BR" sz="1600" b="0" dirty="0">
                <a:solidFill>
                  <a:srgbClr val="9CDCFE"/>
                </a:solidFill>
                <a:effectLst/>
                <a:latin typeface="Arial" panose="020B0604020202020204" pitchFamily="34" charset="0"/>
                <a:cs typeface="Arial" panose="020B0604020202020204" pitchFamily="34" charset="0"/>
              </a:rPr>
              <a:t>train_data</a:t>
            </a:r>
            <a:r>
              <a:rPr lang="pt-BR" sz="1600" b="0" dirty="0">
                <a:solidFill>
                  <a:srgbClr val="D4D4D4"/>
                </a:solidFill>
                <a:effectLst/>
                <a:latin typeface="Arial" panose="020B0604020202020204" pitchFamily="34" charset="0"/>
                <a:cs typeface="Arial" panose="020B0604020202020204" pitchFamily="34" charset="0"/>
              </a:rPr>
              <a:t>=</a:t>
            </a:r>
            <a:r>
              <a:rPr lang="pt-BR" sz="1600" b="0" dirty="0">
                <a:solidFill>
                  <a:srgbClr val="4EC9B0"/>
                </a:solidFill>
                <a:effectLst/>
                <a:latin typeface="Arial" panose="020B0604020202020204" pitchFamily="34" charset="0"/>
                <a:cs typeface="Arial" panose="020B0604020202020204" pitchFamily="34" charset="0"/>
              </a:rPr>
              <a:t>tf</a:t>
            </a:r>
            <a:r>
              <a:rPr lang="pt-BR" sz="1600" b="0" dirty="0">
                <a:solidFill>
                  <a:srgbClr val="D4D4D4"/>
                </a:solidFill>
                <a:effectLst/>
                <a:latin typeface="Arial" panose="020B0604020202020204" pitchFamily="34" charset="0"/>
                <a:cs typeface="Arial" panose="020B0604020202020204" pitchFamily="34" charset="0"/>
              </a:rPr>
              <a:t>.</a:t>
            </a:r>
            <a:r>
              <a:rPr lang="pt-BR" sz="1600" b="0" dirty="0">
                <a:solidFill>
                  <a:srgbClr val="DCDCAA"/>
                </a:solidFill>
                <a:effectLst/>
                <a:latin typeface="Arial" panose="020B0604020202020204" pitchFamily="34" charset="0"/>
                <a:cs typeface="Arial" panose="020B0604020202020204" pitchFamily="34" charset="0"/>
              </a:rPr>
              <a:t>zeros</a:t>
            </a:r>
            <a:r>
              <a:rPr lang="pt-BR" sz="1600" b="0" dirty="0">
                <a:solidFill>
                  <a:srgbClr val="D4D4D4"/>
                </a:solidFill>
                <a:effectLst/>
                <a:latin typeface="Arial" panose="020B0604020202020204" pitchFamily="34" charset="0"/>
                <a:cs typeface="Arial" panose="020B0604020202020204" pitchFamily="34" charset="0"/>
              </a:rPr>
              <a:t>((</a:t>
            </a:r>
            <a:r>
              <a:rPr lang="pt-BR" sz="1600" b="0" dirty="0">
                <a:solidFill>
                  <a:srgbClr val="B5CEA8"/>
                </a:solidFill>
                <a:effectLst/>
                <a:latin typeface="Arial" panose="020B0604020202020204" pitchFamily="34" charset="0"/>
                <a:cs typeface="Arial" panose="020B0604020202020204" pitchFamily="34" charset="0"/>
              </a:rPr>
              <a:t>1</a:t>
            </a:r>
            <a:r>
              <a:rPr lang="pt-BR" sz="1600" b="0" dirty="0">
                <a:solidFill>
                  <a:srgbClr val="D4D4D4"/>
                </a:solidFill>
                <a:effectLst/>
                <a:latin typeface="Arial" panose="020B0604020202020204" pitchFamily="34" charset="0"/>
                <a:cs typeface="Arial" panose="020B0604020202020204" pitchFamily="34" charset="0"/>
              </a:rPr>
              <a:t>,</a:t>
            </a:r>
            <a:r>
              <a:rPr lang="pt-BR" sz="1600" b="0" dirty="0">
                <a:solidFill>
                  <a:srgbClr val="B5CEA8"/>
                </a:solidFill>
                <a:effectLst/>
                <a:latin typeface="Arial" panose="020B0604020202020204" pitchFamily="34" charset="0"/>
                <a:cs typeface="Arial" panose="020B0604020202020204" pitchFamily="34" charset="0"/>
              </a:rPr>
              <a:t>128</a:t>
            </a:r>
            <a:r>
              <a:rPr lang="pt-BR" sz="1600" b="0" dirty="0">
                <a:solidFill>
                  <a:srgbClr val="D4D4D4"/>
                </a:solidFill>
                <a:effectLst/>
                <a:latin typeface="Arial" panose="020B0604020202020204" pitchFamily="34" charset="0"/>
                <a:cs typeface="Arial" panose="020B0604020202020204" pitchFamily="34" charset="0"/>
              </a:rPr>
              <a:t>,</a:t>
            </a:r>
            <a:r>
              <a:rPr lang="pt-BR" sz="1600" b="0" dirty="0">
                <a:solidFill>
                  <a:srgbClr val="B5CEA8"/>
                </a:solidFill>
                <a:effectLst/>
                <a:latin typeface="Arial" panose="020B0604020202020204" pitchFamily="34" charset="0"/>
                <a:cs typeface="Arial" panose="020B0604020202020204" pitchFamily="34" charset="0"/>
              </a:rPr>
              <a:t>128</a:t>
            </a:r>
            <a:r>
              <a:rPr lang="pt-BR" sz="1600" b="0" dirty="0">
                <a:solidFill>
                  <a:srgbClr val="D4D4D4"/>
                </a:solidFill>
                <a:effectLst/>
                <a:latin typeface="Arial" panose="020B0604020202020204" pitchFamily="34" charset="0"/>
                <a:cs typeface="Arial" panose="020B0604020202020204" pitchFamily="34" charset="0"/>
              </a:rPr>
              <a:t>,</a:t>
            </a:r>
            <a:r>
              <a:rPr lang="pt-BR" sz="1600" b="0" dirty="0">
                <a:solidFill>
                  <a:srgbClr val="B5CEA8"/>
                </a:solidFill>
                <a:effectLst/>
                <a:latin typeface="Arial" panose="020B0604020202020204" pitchFamily="34" charset="0"/>
                <a:cs typeface="Arial" panose="020B0604020202020204" pitchFamily="34" charset="0"/>
              </a:rPr>
              <a:t>1</a:t>
            </a:r>
            <a:r>
              <a:rPr lang="pt-BR" sz="1600" b="0" dirty="0">
                <a:solidFill>
                  <a:srgbClr val="D4D4D4"/>
                </a:solidFill>
                <a:effectLst/>
                <a:latin typeface="Arial" panose="020B0604020202020204" pitchFamily="34" charset="0"/>
                <a:cs typeface="Arial" panose="020B0604020202020204" pitchFamily="34" charset="0"/>
              </a:rPr>
              <a:t>))</a:t>
            </a:r>
          </a:p>
          <a:p>
            <a:r>
              <a:rPr lang="en-GB" sz="1600" b="0" dirty="0">
                <a:solidFill>
                  <a:srgbClr val="9CDCFE"/>
                </a:solidFill>
                <a:effectLst/>
                <a:latin typeface="Arial" panose="020B0604020202020204" pitchFamily="34" charset="0"/>
                <a:cs typeface="Arial" panose="020B0604020202020204" pitchFamily="34" charset="0"/>
              </a:rPr>
              <a:t>model</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DCDCAA"/>
                </a:solidFill>
                <a:effectLst/>
                <a:latin typeface="Arial" panose="020B0604020202020204" pitchFamily="34" charset="0"/>
                <a:cs typeface="Arial" panose="020B0604020202020204" pitchFamily="34" charset="0"/>
              </a:rPr>
              <a:t>create_base_model</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train_data</a:t>
            </a:r>
            <a:r>
              <a:rPr lang="en-GB" sz="1600" b="0" dirty="0">
                <a:solidFill>
                  <a:srgbClr val="D4D4D4"/>
                </a:solidFill>
                <a:effectLst/>
                <a:latin typeface="Arial" panose="020B0604020202020204" pitchFamily="34" charset="0"/>
                <a:cs typeface="Arial" panose="020B0604020202020204" pitchFamily="34" charset="0"/>
              </a:rPr>
              <a:t>)</a:t>
            </a:r>
          </a:p>
          <a:p>
            <a:br>
              <a:rPr lang="en-GB" sz="1600" b="0" dirty="0">
                <a:solidFill>
                  <a:srgbClr val="D4D4D4"/>
                </a:solidFill>
                <a:effectLst/>
                <a:latin typeface="Arial" panose="020B0604020202020204" pitchFamily="34" charset="0"/>
                <a:cs typeface="Arial" panose="020B0604020202020204" pitchFamily="34" charset="0"/>
              </a:rPr>
            </a:br>
            <a:r>
              <a:rPr lang="en-GB" sz="1600" b="0" dirty="0">
                <a:solidFill>
                  <a:srgbClr val="6A9955"/>
                </a:solidFill>
                <a:effectLst/>
                <a:latin typeface="Arial" panose="020B0604020202020204" pitchFamily="34" charset="0"/>
                <a:cs typeface="Arial" panose="020B0604020202020204" pitchFamily="34" charset="0"/>
              </a:rPr>
              <a:t># Compile the model</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err="1">
                <a:solidFill>
                  <a:srgbClr val="9CDCFE"/>
                </a:solidFill>
                <a:effectLst/>
                <a:latin typeface="Arial" panose="020B0604020202020204" pitchFamily="34" charset="0"/>
                <a:cs typeface="Arial" panose="020B0604020202020204" pitchFamily="34" charset="0"/>
              </a:rPr>
              <a:t>loss_function</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4EC9B0"/>
                </a:solidFill>
                <a:effectLst/>
                <a:latin typeface="Arial" panose="020B0604020202020204" pitchFamily="34" charset="0"/>
                <a:cs typeface="Arial" panose="020B0604020202020204" pitchFamily="34" charset="0"/>
              </a:rPr>
              <a:t>tf</a:t>
            </a:r>
            <a:r>
              <a:rPr lang="en-GB" sz="1600" b="0" dirty="0" err="1">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keras</a:t>
            </a:r>
            <a:r>
              <a:rPr lang="en-GB" sz="1600" b="0" dirty="0" err="1">
                <a:solidFill>
                  <a:srgbClr val="D4D4D4"/>
                </a:solidFill>
                <a:effectLst/>
                <a:latin typeface="Arial" panose="020B0604020202020204" pitchFamily="34" charset="0"/>
                <a:cs typeface="Arial" panose="020B0604020202020204" pitchFamily="34" charset="0"/>
              </a:rPr>
              <a:t>.losses.binary_crossentropy</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a:solidFill>
                  <a:srgbClr val="9CDCFE"/>
                </a:solidFill>
                <a:effectLst/>
                <a:latin typeface="Arial" panose="020B0604020202020204" pitchFamily="34" charset="0"/>
                <a:cs typeface="Arial" panose="020B0604020202020204" pitchFamily="34" charset="0"/>
              </a:rPr>
              <a:t>optimizer</a:t>
            </a:r>
            <a:r>
              <a:rPr lang="en-GB" sz="1600" b="0" dirty="0">
                <a:solidFill>
                  <a:srgbClr val="D4D4D4"/>
                </a:solidFill>
                <a:effectLst/>
                <a:latin typeface="Arial" panose="020B0604020202020204" pitchFamily="34" charset="0"/>
                <a:cs typeface="Arial" panose="020B0604020202020204" pitchFamily="34" charset="0"/>
              </a:rPr>
              <a:t> = </a:t>
            </a:r>
            <a:r>
              <a:rPr lang="en-GB" sz="1600" b="0" dirty="0" err="1">
                <a:solidFill>
                  <a:srgbClr val="4EC9B0"/>
                </a:solidFill>
                <a:effectLst/>
                <a:latin typeface="Arial" panose="020B0604020202020204" pitchFamily="34" charset="0"/>
                <a:cs typeface="Arial" panose="020B0604020202020204" pitchFamily="34" charset="0"/>
              </a:rPr>
              <a:t>tf</a:t>
            </a:r>
            <a:r>
              <a:rPr lang="en-GB" sz="1600" b="0" dirty="0" err="1">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keras</a:t>
            </a:r>
            <a:r>
              <a:rPr lang="en-GB" sz="1600" b="0" dirty="0" err="1">
                <a:solidFill>
                  <a:srgbClr val="D4D4D4"/>
                </a:solidFill>
                <a:effectLst/>
                <a:latin typeface="Arial" panose="020B0604020202020204" pitchFamily="34" charset="0"/>
                <a:cs typeface="Arial" panose="020B0604020202020204" pitchFamily="34" charset="0"/>
              </a:rPr>
              <a:t>.optimizers.Adam</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0.001</a:t>
            </a:r>
            <a:r>
              <a:rPr lang="en-GB" sz="1600" b="0" dirty="0">
                <a:solidFill>
                  <a:srgbClr val="D4D4D4"/>
                </a:solidFill>
                <a:effectLst/>
                <a:latin typeface="Arial" panose="020B0604020202020204" pitchFamily="34" charset="0"/>
                <a:cs typeface="Arial" panose="020B0604020202020204" pitchFamily="34" charset="0"/>
              </a:rPr>
              <a:t>)</a:t>
            </a:r>
          </a:p>
          <a:p>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err="1">
                <a:solidFill>
                  <a:srgbClr val="9CDCFE"/>
                </a:solidFill>
                <a:effectLst/>
                <a:latin typeface="Arial" panose="020B0604020202020204" pitchFamily="34" charset="0"/>
                <a:cs typeface="Arial" panose="020B0604020202020204" pitchFamily="34" charset="0"/>
              </a:rPr>
              <a:t>model</a:t>
            </a:r>
            <a:r>
              <a:rPr lang="en-GB" sz="1600" b="0" dirty="0" err="1">
                <a:solidFill>
                  <a:srgbClr val="D4D4D4"/>
                </a:solidFill>
                <a:effectLst/>
                <a:latin typeface="Arial" panose="020B0604020202020204" pitchFamily="34" charset="0"/>
                <a:cs typeface="Arial" panose="020B0604020202020204" pitchFamily="34" charset="0"/>
              </a:rPr>
              <a:t>.compile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9CDCFE"/>
                </a:solidFill>
                <a:effectLst/>
                <a:latin typeface="Arial" panose="020B0604020202020204" pitchFamily="34" charset="0"/>
                <a:cs typeface="Arial" panose="020B0604020202020204" pitchFamily="34" charset="0"/>
              </a:rPr>
              <a:t>loss</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loss_function</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optimizer</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9CDCFE"/>
                </a:solidFill>
                <a:effectLst/>
                <a:latin typeface="Arial" panose="020B0604020202020204" pitchFamily="34" charset="0"/>
                <a:cs typeface="Arial" panose="020B0604020202020204" pitchFamily="34" charset="0"/>
              </a:rPr>
              <a:t>optimizer</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metrics</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'accuracy’</a:t>
            </a:r>
            <a:r>
              <a:rPr lang="en-GB" sz="1600" b="0" dirty="0">
                <a:solidFill>
                  <a:srgbClr val="D4D4D4"/>
                </a:solidFill>
                <a:effectLst/>
                <a:latin typeface="Arial" panose="020B0604020202020204" pitchFamily="34" charset="0"/>
                <a:cs typeface="Arial" panose="020B0604020202020204" pitchFamily="34" charset="0"/>
              </a:rPr>
              <a:t>])</a:t>
            </a:r>
          </a:p>
          <a:p>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a:solidFill>
                  <a:srgbClr val="6A9955"/>
                </a:solidFill>
                <a:effectLst/>
                <a:latin typeface="Arial" panose="020B0604020202020204" pitchFamily="34" charset="0"/>
                <a:cs typeface="Arial" panose="020B0604020202020204" pitchFamily="34" charset="0"/>
              </a:rPr>
              <a:t># Split data, define batches, number of epochs etc,</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a:solidFill>
                  <a:srgbClr val="9CDCFE"/>
                </a:solidFill>
                <a:effectLst/>
                <a:latin typeface="Arial" panose="020B0604020202020204" pitchFamily="34" charset="0"/>
                <a:cs typeface="Arial" panose="020B0604020202020204" pitchFamily="34" charset="0"/>
              </a:rPr>
              <a:t>verbosity</a:t>
            </a:r>
            <a:r>
              <a:rPr lang="en-GB" sz="1600" b="0" dirty="0">
                <a:solidFill>
                  <a:srgbClr val="D4D4D4"/>
                </a:solidFill>
                <a:effectLst/>
                <a:latin typeface="Arial" panose="020B0604020202020204" pitchFamily="34" charset="0"/>
                <a:cs typeface="Arial" panose="020B0604020202020204" pitchFamily="34" charset="0"/>
              </a:rPr>
              <a:t> = </a:t>
            </a:r>
            <a:r>
              <a:rPr lang="en-GB" sz="1600" b="0" dirty="0">
                <a:solidFill>
                  <a:srgbClr val="B5CEA8"/>
                </a:solidFill>
                <a:effectLst/>
                <a:latin typeface="Arial" panose="020B0604020202020204" pitchFamily="34" charset="0"/>
                <a:cs typeface="Arial" panose="020B0604020202020204" pitchFamily="34" charset="0"/>
              </a:rPr>
              <a:t>1</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err="1">
                <a:solidFill>
                  <a:srgbClr val="9CDCFE"/>
                </a:solidFill>
                <a:effectLst/>
                <a:latin typeface="Arial" panose="020B0604020202020204" pitchFamily="34" charset="0"/>
                <a:cs typeface="Arial" panose="020B0604020202020204" pitchFamily="34" charset="0"/>
              </a:rPr>
              <a:t>no_epochs</a:t>
            </a:r>
            <a:r>
              <a:rPr lang="en-GB" sz="1600" b="0" dirty="0">
                <a:solidFill>
                  <a:srgbClr val="D4D4D4"/>
                </a:solidFill>
                <a:effectLst/>
                <a:latin typeface="Arial" panose="020B0604020202020204" pitchFamily="34" charset="0"/>
                <a:cs typeface="Arial" panose="020B0604020202020204" pitchFamily="34" charset="0"/>
              </a:rPr>
              <a:t>=</a:t>
            </a:r>
            <a:r>
              <a:rPr lang="en-GB" sz="1600" dirty="0">
                <a:solidFill>
                  <a:srgbClr val="B5CEA8"/>
                </a:solidFill>
                <a:latin typeface="Arial" panose="020B0604020202020204" pitchFamily="34" charset="0"/>
                <a:cs typeface="Arial" panose="020B0604020202020204" pitchFamily="34" charset="0"/>
              </a:rPr>
              <a:t>1</a:t>
            </a:r>
            <a:r>
              <a:rPr lang="en-GB" sz="1600" b="0" dirty="0">
                <a:solidFill>
                  <a:srgbClr val="B5CEA8"/>
                </a:solidFill>
                <a:effectLst/>
                <a:latin typeface="Arial" panose="020B0604020202020204" pitchFamily="34" charset="0"/>
                <a:cs typeface="Arial" panose="020B0604020202020204" pitchFamily="34" charset="0"/>
              </a:rPr>
              <a:t>0</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err="1">
                <a:solidFill>
                  <a:srgbClr val="9CDCFE"/>
                </a:solidFill>
                <a:effectLst/>
                <a:latin typeface="Arial" panose="020B0604020202020204" pitchFamily="34" charset="0"/>
                <a:cs typeface="Arial" panose="020B0604020202020204" pitchFamily="34" charset="0"/>
              </a:rPr>
              <a:t>batch_size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B5CEA8"/>
                </a:solidFill>
                <a:effectLst/>
                <a:latin typeface="Arial" panose="020B0604020202020204" pitchFamily="34" charset="0"/>
                <a:cs typeface="Arial" panose="020B0604020202020204" pitchFamily="34" charset="0"/>
              </a:rPr>
              <a:t>10</a:t>
            </a:r>
          </a:p>
          <a:p>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a:solidFill>
                  <a:srgbClr val="6A9955"/>
                </a:solidFill>
                <a:effectLst/>
                <a:latin typeface="Arial" panose="020B0604020202020204" pitchFamily="34" charset="0"/>
                <a:cs typeface="Arial" panose="020B0604020202020204" pitchFamily="34" charset="0"/>
              </a:rPr>
              <a:t># Fit model to data </a:t>
            </a:r>
            <a:r>
              <a:rPr lang="en-GB" sz="1600" b="0" dirty="0">
                <a:solidFill>
                  <a:srgbClr val="FF0000"/>
                </a:solidFill>
                <a:effectLst/>
                <a:latin typeface="Arial" panose="020B0604020202020204" pitchFamily="34" charset="0"/>
                <a:cs typeface="Arial" panose="020B0604020202020204" pitchFamily="34" charset="0"/>
              </a:rPr>
              <a:t>-&gt; No data yet !</a:t>
            </a:r>
          </a:p>
          <a:p>
            <a:r>
              <a:rPr lang="en-GB" sz="1600" b="0" dirty="0" err="1">
                <a:solidFill>
                  <a:srgbClr val="9CDCFE"/>
                </a:solidFill>
                <a:effectLst/>
                <a:latin typeface="Arial" panose="020B0604020202020204" pitchFamily="34" charset="0"/>
                <a:cs typeface="Arial" panose="020B0604020202020204" pitchFamily="34" charset="0"/>
              </a:rPr>
              <a:t>model</a:t>
            </a:r>
            <a:r>
              <a:rPr lang="en-GB" sz="1600" b="0" dirty="0" err="1">
                <a:solidFill>
                  <a:srgbClr val="D4D4D4"/>
                </a:solidFill>
                <a:effectLst/>
                <a:latin typeface="Arial" panose="020B0604020202020204" pitchFamily="34" charset="0"/>
                <a:cs typeface="Arial" panose="020B0604020202020204" pitchFamily="34" charset="0"/>
              </a:rPr>
              <a:t>.fit</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train_data</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9CDCFE"/>
                </a:solidFill>
                <a:effectLst/>
                <a:latin typeface="Arial" panose="020B0604020202020204" pitchFamily="34" charset="0"/>
                <a:cs typeface="Arial" panose="020B0604020202020204" pitchFamily="34" charset="0"/>
              </a:rPr>
              <a:t>train_labels</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9CDCFE"/>
                </a:solidFill>
                <a:effectLst/>
                <a:latin typeface="Arial" panose="020B0604020202020204" pitchFamily="34" charset="0"/>
                <a:cs typeface="Arial" panose="020B0604020202020204" pitchFamily="34" charset="0"/>
              </a:rPr>
              <a:t>validation_data</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val_data</a:t>
            </a:r>
            <a:r>
              <a:rPr lang="en-GB" sz="1600" b="0" dirty="0" err="1">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val_labels</a:t>
            </a:r>
            <a:r>
              <a:rPr lang="en-GB" sz="1600" b="0" dirty="0">
                <a:solidFill>
                  <a:srgbClr val="D4D4D4"/>
                </a:solidFill>
                <a:effectLst/>
                <a:latin typeface="Arial" panose="020B0604020202020204" pitchFamily="34" charset="0"/>
                <a:cs typeface="Arial" panose="020B0604020202020204" pitchFamily="34" charset="0"/>
              </a:rPr>
              <a:t>),</a:t>
            </a:r>
          </a:p>
          <a:p>
            <a:r>
              <a:rPr lang="en-GB" sz="1600" b="0" dirty="0" err="1">
                <a:solidFill>
                  <a:srgbClr val="9CDCFE"/>
                </a:solidFill>
                <a:effectLst/>
                <a:latin typeface="Arial" panose="020B0604020202020204" pitchFamily="34" charset="0"/>
                <a:cs typeface="Arial" panose="020B0604020202020204" pitchFamily="34" charset="0"/>
              </a:rPr>
              <a:t>batch_size</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batch_size</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epochs</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no_epochs</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verbose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9CDCFE"/>
                </a:solidFill>
                <a:effectLst/>
                <a:latin typeface="Arial" panose="020B0604020202020204" pitchFamily="34" charset="0"/>
                <a:cs typeface="Arial" panose="020B0604020202020204" pitchFamily="34" charset="0"/>
              </a:rPr>
              <a:t>verbosity</a:t>
            </a:r>
            <a:r>
              <a:rPr lang="en-GB" sz="1600" b="0" dirty="0">
                <a:solidFill>
                  <a:srgbClr val="D4D4D4"/>
                </a:solidFill>
                <a:effectLst/>
                <a:latin typeface="Arial" panose="020B0604020202020204" pitchFamily="34" charset="0"/>
                <a:cs typeface="Arial" panose="020B0604020202020204" pitchFamily="34" charset="0"/>
              </a:rPr>
              <a:t>, </a:t>
            </a:r>
            <a:r>
              <a:rPr lang="en-GB" sz="1600" b="0" dirty="0">
                <a:solidFill>
                  <a:srgbClr val="9CDCFE"/>
                </a:solidFill>
                <a:effectLst/>
                <a:latin typeface="Arial" panose="020B0604020202020204" pitchFamily="34" charset="0"/>
                <a:cs typeface="Arial" panose="020B0604020202020204" pitchFamily="34" charset="0"/>
              </a:rPr>
              <a:t>shuffle</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569CD6"/>
                </a:solidFill>
                <a:effectLst/>
                <a:latin typeface="Arial" panose="020B0604020202020204" pitchFamily="34" charset="0"/>
                <a:cs typeface="Arial" panose="020B0604020202020204" pitchFamily="34" charset="0"/>
              </a:rPr>
              <a:t>True</a:t>
            </a:r>
            <a:r>
              <a:rPr lang="en-GB" sz="1600" b="0" dirty="0">
                <a:solidFill>
                  <a:srgbClr val="D4D4D4"/>
                </a:solidFill>
                <a:effectLst/>
                <a:latin typeface="Arial" panose="020B0604020202020204" pitchFamily="34" charset="0"/>
                <a:cs typeface="Arial" panose="020B0604020202020204" pitchFamily="34" charset="0"/>
              </a:rPr>
              <a:t>)</a:t>
            </a:r>
          </a:p>
          <a:p>
            <a:endParaRPr lang="en-GB" sz="1600" b="0" dirty="0">
              <a:solidFill>
                <a:srgbClr val="D4D4D4"/>
              </a:solidFill>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1982B68-F565-5353-7B4A-B356EA219CA7}"/>
              </a:ext>
            </a:extLst>
          </p:cNvPr>
          <p:cNvPicPr>
            <a:picLocks noChangeAspect="1"/>
          </p:cNvPicPr>
          <p:nvPr/>
        </p:nvPicPr>
        <p:blipFill rotWithShape="1">
          <a:blip r:embed="rId3"/>
          <a:srcRect r="16261"/>
          <a:stretch/>
        </p:blipFill>
        <p:spPr>
          <a:xfrm>
            <a:off x="7272208" y="1620053"/>
            <a:ext cx="4919792" cy="5209710"/>
          </a:xfrm>
          <a:prstGeom prst="rect">
            <a:avLst/>
          </a:prstGeom>
        </p:spPr>
      </p:pic>
      <p:sp>
        <p:nvSpPr>
          <p:cNvPr id="25" name="TextBox 24">
            <a:extLst>
              <a:ext uri="{FF2B5EF4-FFF2-40B4-BE49-F238E27FC236}">
                <a16:creationId xmlns:a16="http://schemas.microsoft.com/office/drawing/2014/main" id="{67946503-F0C1-C767-C0D4-A5A5A8BA2B66}"/>
              </a:ext>
            </a:extLst>
          </p:cNvPr>
          <p:cNvSpPr txBox="1"/>
          <p:nvPr/>
        </p:nvSpPr>
        <p:spPr>
          <a:xfrm>
            <a:off x="7272208" y="696723"/>
            <a:ext cx="4919792" cy="923330"/>
          </a:xfrm>
          <a:prstGeom prst="rect">
            <a:avLst/>
          </a:prstGeom>
          <a:noFill/>
        </p:spPr>
        <p:txBody>
          <a:bodyPr wrap="square">
            <a:spAutoFit/>
          </a:bodyPr>
          <a:lstStyle/>
          <a:p>
            <a:r>
              <a:rPr lang="en-GB" sz="1800" b="0" dirty="0">
                <a:solidFill>
                  <a:srgbClr val="FF0000"/>
                </a:solidFill>
                <a:effectLst/>
                <a:latin typeface="Droid Sans Mono"/>
              </a:rPr>
              <a:t>Model summary </a:t>
            </a:r>
          </a:p>
          <a:p>
            <a:r>
              <a:rPr lang="en-GB" sz="1800" b="0" dirty="0">
                <a:solidFill>
                  <a:srgbClr val="FF0000"/>
                </a:solidFill>
                <a:effectLst/>
                <a:latin typeface="Droid Sans Mono"/>
              </a:rPr>
              <a:t>-&gt; showing layers, shapes and number of trainable  parameters</a:t>
            </a:r>
          </a:p>
        </p:txBody>
      </p:sp>
    </p:spTree>
    <p:extLst>
      <p:ext uri="{BB962C8B-B14F-4D97-AF65-F5344CB8AC3E}">
        <p14:creationId xmlns:p14="http://schemas.microsoft.com/office/powerpoint/2010/main" val="170103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316C-D4E1-3E68-58D7-6E374361C73E}"/>
              </a:ext>
            </a:extLst>
          </p:cNvPr>
          <p:cNvSpPr>
            <a:spLocks noGrp="1"/>
          </p:cNvSpPr>
          <p:nvPr>
            <p:ph type="title"/>
          </p:nvPr>
        </p:nvSpPr>
        <p:spPr/>
        <p:txBody>
          <a:bodyPr/>
          <a:lstStyle/>
          <a:p>
            <a:r>
              <a:rPr lang="en-GB" dirty="0"/>
              <a:t>Preparing the data</a:t>
            </a:r>
          </a:p>
        </p:txBody>
      </p:sp>
    </p:spTree>
    <p:extLst>
      <p:ext uri="{BB962C8B-B14F-4D97-AF65-F5344CB8AC3E}">
        <p14:creationId xmlns:p14="http://schemas.microsoft.com/office/powerpoint/2010/main" val="416354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6D6F377-6A9E-173E-5C6C-C99023712E44}"/>
              </a:ext>
            </a:extLst>
          </p:cNvPr>
          <p:cNvGrpSpPr/>
          <p:nvPr/>
        </p:nvGrpSpPr>
        <p:grpSpPr>
          <a:xfrm>
            <a:off x="6637359" y="4724843"/>
            <a:ext cx="4688910" cy="1718193"/>
            <a:chOff x="6096001" y="1920776"/>
            <a:chExt cx="4688910" cy="1718193"/>
          </a:xfrm>
        </p:grpSpPr>
        <p:sp>
          <p:nvSpPr>
            <p:cNvPr id="30" name="Rectangle 29">
              <a:extLst>
                <a:ext uri="{FF2B5EF4-FFF2-40B4-BE49-F238E27FC236}">
                  <a16:creationId xmlns:a16="http://schemas.microsoft.com/office/drawing/2014/main" id="{A78BD341-C90A-8070-EEDB-1E31FF422312}"/>
                </a:ext>
              </a:extLst>
            </p:cNvPr>
            <p:cNvSpPr/>
            <p:nvPr/>
          </p:nvSpPr>
          <p:spPr>
            <a:xfrm>
              <a:off x="6096001" y="1920776"/>
              <a:ext cx="4688910" cy="1718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2A89631-DB1A-75C9-FFE7-D97EB48F8F64}"/>
                </a:ext>
              </a:extLst>
            </p:cNvPr>
            <p:cNvSpPr txBox="1"/>
            <p:nvPr/>
          </p:nvSpPr>
          <p:spPr>
            <a:xfrm>
              <a:off x="7001706" y="1955197"/>
              <a:ext cx="3178824" cy="369332"/>
            </a:xfrm>
            <a:prstGeom prst="rect">
              <a:avLst/>
            </a:prstGeom>
            <a:noFill/>
          </p:spPr>
          <p:txBody>
            <a:bodyPr wrap="square">
              <a:spAutoFit/>
            </a:bodyPr>
            <a:lstStyle/>
            <a:p>
              <a:pPr algn="ctr"/>
              <a:r>
                <a:rPr lang="en-GB" b="1" dirty="0">
                  <a:solidFill>
                    <a:schemeClr val="bg1"/>
                  </a:solidFill>
                </a:rPr>
                <a:t>Organised Dataset </a:t>
              </a:r>
            </a:p>
          </p:txBody>
        </p:sp>
      </p:grpSp>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DICOM data</a:t>
            </a:r>
          </a:p>
        </p:txBody>
      </p:sp>
      <p:grpSp>
        <p:nvGrpSpPr>
          <p:cNvPr id="14" name="Group 13">
            <a:extLst>
              <a:ext uri="{FF2B5EF4-FFF2-40B4-BE49-F238E27FC236}">
                <a16:creationId xmlns:a16="http://schemas.microsoft.com/office/drawing/2014/main" id="{CE0933CA-9E1E-643A-6DF1-9CD9A1C34D19}"/>
              </a:ext>
            </a:extLst>
          </p:cNvPr>
          <p:cNvGrpSpPr/>
          <p:nvPr/>
        </p:nvGrpSpPr>
        <p:grpSpPr>
          <a:xfrm>
            <a:off x="506110" y="2578659"/>
            <a:ext cx="4658371" cy="4193185"/>
            <a:chOff x="812481" y="1920775"/>
            <a:chExt cx="4623815" cy="4755597"/>
          </a:xfrm>
        </p:grpSpPr>
        <p:sp>
          <p:nvSpPr>
            <p:cNvPr id="2" name="Rectangle 1">
              <a:extLst>
                <a:ext uri="{FF2B5EF4-FFF2-40B4-BE49-F238E27FC236}">
                  <a16:creationId xmlns:a16="http://schemas.microsoft.com/office/drawing/2014/main" id="{9C01FF38-E4E2-307E-611F-BCB4F2B7630D}"/>
                </a:ext>
              </a:extLst>
            </p:cNvPr>
            <p:cNvSpPr/>
            <p:nvPr/>
          </p:nvSpPr>
          <p:spPr>
            <a:xfrm>
              <a:off x="812481" y="1920775"/>
              <a:ext cx="4623815" cy="4755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B6D5D987-0E40-7BB2-65DC-0AB2F8F38306}"/>
                </a:ext>
              </a:extLst>
            </p:cNvPr>
            <p:cNvSpPr txBox="1"/>
            <p:nvPr/>
          </p:nvSpPr>
          <p:spPr>
            <a:xfrm>
              <a:off x="1935583" y="1920775"/>
              <a:ext cx="2004392" cy="369332"/>
            </a:xfrm>
            <a:prstGeom prst="rect">
              <a:avLst/>
            </a:prstGeom>
            <a:noFill/>
          </p:spPr>
          <p:txBody>
            <a:bodyPr wrap="square">
              <a:spAutoFit/>
            </a:bodyPr>
            <a:lstStyle/>
            <a:p>
              <a:pPr algn="ctr"/>
              <a:r>
                <a:rPr lang="en-GB" b="1" dirty="0">
                  <a:solidFill>
                    <a:schemeClr val="bg1"/>
                  </a:solidFill>
                </a:rPr>
                <a:t>DICOM </a:t>
              </a:r>
            </a:p>
          </p:txBody>
        </p:sp>
        <p:sp>
          <p:nvSpPr>
            <p:cNvPr id="25" name="TextBox 24">
              <a:extLst>
                <a:ext uri="{FF2B5EF4-FFF2-40B4-BE49-F238E27FC236}">
                  <a16:creationId xmlns:a16="http://schemas.microsoft.com/office/drawing/2014/main" id="{76DC3463-65D5-83D5-7ABB-0115647E2B93}"/>
                </a:ext>
              </a:extLst>
            </p:cNvPr>
            <p:cNvSpPr txBox="1"/>
            <p:nvPr/>
          </p:nvSpPr>
          <p:spPr>
            <a:xfrm>
              <a:off x="1935583" y="2310016"/>
              <a:ext cx="2004392" cy="338554"/>
            </a:xfrm>
            <a:prstGeom prst="rect">
              <a:avLst/>
            </a:prstGeom>
            <a:noFill/>
          </p:spPr>
          <p:txBody>
            <a:bodyPr wrap="square">
              <a:spAutoFit/>
            </a:bodyPr>
            <a:lstStyle/>
            <a:p>
              <a:pPr algn="ctr"/>
              <a:r>
                <a:rPr lang="en-GB" sz="1600" dirty="0">
                  <a:solidFill>
                    <a:schemeClr val="bg1"/>
                  </a:solidFill>
                </a:rPr>
                <a:t>- Header</a:t>
              </a:r>
            </a:p>
          </p:txBody>
        </p:sp>
        <p:sp>
          <p:nvSpPr>
            <p:cNvPr id="26" name="TextBox 25">
              <a:extLst>
                <a:ext uri="{FF2B5EF4-FFF2-40B4-BE49-F238E27FC236}">
                  <a16:creationId xmlns:a16="http://schemas.microsoft.com/office/drawing/2014/main" id="{DF6FB2C7-E71E-F195-5FC1-7CD3750791AF}"/>
                </a:ext>
              </a:extLst>
            </p:cNvPr>
            <p:cNvSpPr txBox="1"/>
            <p:nvPr/>
          </p:nvSpPr>
          <p:spPr>
            <a:xfrm>
              <a:off x="1935583" y="4065679"/>
              <a:ext cx="2004392" cy="338554"/>
            </a:xfrm>
            <a:prstGeom prst="rect">
              <a:avLst/>
            </a:prstGeom>
            <a:noFill/>
          </p:spPr>
          <p:txBody>
            <a:bodyPr wrap="square">
              <a:spAutoFit/>
            </a:bodyPr>
            <a:lstStyle/>
            <a:p>
              <a:pPr algn="ctr"/>
              <a:r>
                <a:rPr lang="en-GB" sz="1600" dirty="0">
                  <a:solidFill>
                    <a:schemeClr val="bg1"/>
                  </a:solidFill>
                </a:rPr>
                <a:t>- Image</a:t>
              </a:r>
            </a:p>
          </p:txBody>
        </p:sp>
        <p:pic>
          <p:nvPicPr>
            <p:cNvPr id="28" name="Picture 27" descr="A close-up of a human skull&#10;&#10;Description automatically generated with medium confidence">
              <a:extLst>
                <a:ext uri="{FF2B5EF4-FFF2-40B4-BE49-F238E27FC236}">
                  <a16:creationId xmlns:a16="http://schemas.microsoft.com/office/drawing/2014/main" id="{02CDC91A-B91E-E515-0E5C-58C7A4A3829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1935584" y="4418313"/>
              <a:ext cx="2004391" cy="2004391"/>
            </a:xfrm>
            <a:prstGeom prst="rect">
              <a:avLst/>
            </a:prstGeom>
          </p:spPr>
        </p:pic>
        <p:pic>
          <p:nvPicPr>
            <p:cNvPr id="7" name="Picture 6" descr="Text&#10;&#10;Description automatically generated">
              <a:extLst>
                <a:ext uri="{FF2B5EF4-FFF2-40B4-BE49-F238E27FC236}">
                  <a16:creationId xmlns:a16="http://schemas.microsoft.com/office/drawing/2014/main" id="{99B9A697-0231-BAF6-8D8D-DD50777E9CC9}"/>
                </a:ext>
              </a:extLst>
            </p:cNvPr>
            <p:cNvPicPr>
              <a:picLocks noChangeAspect="1"/>
            </p:cNvPicPr>
            <p:nvPr/>
          </p:nvPicPr>
          <p:blipFill rotWithShape="1">
            <a:blip r:embed="rId5">
              <a:extLst>
                <a:ext uri="{28A0092B-C50C-407E-A947-70E740481C1C}">
                  <a14:useLocalDpi xmlns:a14="http://schemas.microsoft.com/office/drawing/2010/main" val="0"/>
                </a:ext>
              </a:extLst>
            </a:blip>
            <a:srcRect r="28287"/>
            <a:stretch/>
          </p:blipFill>
          <p:spPr>
            <a:xfrm>
              <a:off x="908276" y="2816137"/>
              <a:ext cx="4415399" cy="1221418"/>
            </a:xfrm>
            <a:prstGeom prst="rect">
              <a:avLst/>
            </a:prstGeom>
          </p:spPr>
        </p:pic>
      </p:grpSp>
      <p:sp>
        <p:nvSpPr>
          <p:cNvPr id="16" name="TextBox 15">
            <a:extLst>
              <a:ext uri="{FF2B5EF4-FFF2-40B4-BE49-F238E27FC236}">
                <a16:creationId xmlns:a16="http://schemas.microsoft.com/office/drawing/2014/main" id="{ABACB048-0032-077E-7BD2-9CBB07E0C8A9}"/>
              </a:ext>
            </a:extLst>
          </p:cNvPr>
          <p:cNvSpPr txBox="1"/>
          <p:nvPr/>
        </p:nvSpPr>
        <p:spPr>
          <a:xfrm>
            <a:off x="6533598" y="3294641"/>
            <a:ext cx="5652752" cy="954107"/>
          </a:xfrm>
          <a:prstGeom prst="rect">
            <a:avLst/>
          </a:prstGeom>
          <a:noFill/>
        </p:spPr>
        <p:txBody>
          <a:bodyPr wrap="square">
            <a:spAutoFit/>
          </a:bodyPr>
          <a:lstStyle/>
          <a:p>
            <a:pPr>
              <a:buFont typeface="+mj-lt"/>
              <a:buAutoNum type="arabicPeriod"/>
            </a:pPr>
            <a:r>
              <a:rPr lang="en-GB" sz="1400" dirty="0"/>
              <a:t> </a:t>
            </a:r>
            <a:r>
              <a:rPr lang="en-GB" sz="1400" dirty="0" err="1"/>
              <a:t>PatientID</a:t>
            </a:r>
            <a:r>
              <a:rPr lang="en-GB" sz="1400" dirty="0"/>
              <a:t> - Separate the different patients</a:t>
            </a:r>
          </a:p>
          <a:p>
            <a:pPr>
              <a:buFont typeface="+mj-lt"/>
              <a:buAutoNum type="arabicPeriod"/>
            </a:pPr>
            <a:r>
              <a:rPr lang="en-GB" sz="1400" dirty="0"/>
              <a:t> </a:t>
            </a:r>
            <a:r>
              <a:rPr lang="en-GB" sz="1400" dirty="0" err="1"/>
              <a:t>SeriesNumber</a:t>
            </a:r>
            <a:r>
              <a:rPr lang="en-GB" sz="1400" dirty="0"/>
              <a:t> - Order slices from the same patient</a:t>
            </a:r>
          </a:p>
          <a:p>
            <a:pPr>
              <a:buFont typeface="+mj-lt"/>
              <a:buAutoNum type="arabicPeriod"/>
            </a:pPr>
            <a:r>
              <a:rPr lang="en-GB" sz="1400" dirty="0"/>
              <a:t> </a:t>
            </a:r>
            <a:r>
              <a:rPr lang="en-GB" sz="1400" dirty="0" err="1"/>
              <a:t>InstanceNumber</a:t>
            </a:r>
            <a:r>
              <a:rPr lang="en-GB" sz="1400" dirty="0"/>
              <a:t> - Order time points for each series/slice </a:t>
            </a:r>
          </a:p>
          <a:p>
            <a:pPr>
              <a:buFont typeface="+mj-lt"/>
              <a:buAutoNum type="arabicPeriod"/>
            </a:pPr>
            <a:r>
              <a:rPr lang="en-GB" sz="1400" dirty="0"/>
              <a:t> </a:t>
            </a:r>
            <a:r>
              <a:rPr lang="en-GB" sz="1400" dirty="0" err="1"/>
              <a:t>ProtocolName</a:t>
            </a:r>
            <a:r>
              <a:rPr lang="en-GB" sz="1400" dirty="0"/>
              <a:t> - Label for the data type e.g. SAX, LAX or 4Ch</a:t>
            </a:r>
          </a:p>
        </p:txBody>
      </p:sp>
      <p:grpSp>
        <p:nvGrpSpPr>
          <p:cNvPr id="13" name="Group 12">
            <a:extLst>
              <a:ext uri="{FF2B5EF4-FFF2-40B4-BE49-F238E27FC236}">
                <a16:creationId xmlns:a16="http://schemas.microsoft.com/office/drawing/2014/main" id="{A679CA26-9DD8-EA9E-4F48-4199EB36DEB6}"/>
              </a:ext>
            </a:extLst>
          </p:cNvPr>
          <p:cNvGrpSpPr/>
          <p:nvPr/>
        </p:nvGrpSpPr>
        <p:grpSpPr>
          <a:xfrm>
            <a:off x="4038481" y="792723"/>
            <a:ext cx="4688910" cy="1718193"/>
            <a:chOff x="6096001" y="1920776"/>
            <a:chExt cx="4688910" cy="1718193"/>
          </a:xfrm>
        </p:grpSpPr>
        <p:sp>
          <p:nvSpPr>
            <p:cNvPr id="18" name="Rectangle 17">
              <a:extLst>
                <a:ext uri="{FF2B5EF4-FFF2-40B4-BE49-F238E27FC236}">
                  <a16:creationId xmlns:a16="http://schemas.microsoft.com/office/drawing/2014/main" id="{E07FE59B-B74A-4585-F3B3-C262E55B749D}"/>
                </a:ext>
              </a:extLst>
            </p:cNvPr>
            <p:cNvSpPr/>
            <p:nvPr/>
          </p:nvSpPr>
          <p:spPr>
            <a:xfrm>
              <a:off x="6096001" y="1920776"/>
              <a:ext cx="4688910" cy="1718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EC20049E-34B9-662D-2573-BF2E46AAFE39}"/>
                </a:ext>
              </a:extLst>
            </p:cNvPr>
            <p:cNvSpPr txBox="1"/>
            <p:nvPr/>
          </p:nvSpPr>
          <p:spPr>
            <a:xfrm>
              <a:off x="7001706" y="1955197"/>
              <a:ext cx="3178824" cy="369332"/>
            </a:xfrm>
            <a:prstGeom prst="rect">
              <a:avLst/>
            </a:prstGeom>
            <a:noFill/>
          </p:spPr>
          <p:txBody>
            <a:bodyPr wrap="square">
              <a:spAutoFit/>
            </a:bodyPr>
            <a:lstStyle/>
            <a:p>
              <a:pPr algn="ctr"/>
              <a:r>
                <a:rPr lang="en-GB" b="1" dirty="0">
                  <a:solidFill>
                    <a:schemeClr val="bg1"/>
                  </a:solidFill>
                </a:rPr>
                <a:t>Unorganised Dataset </a:t>
              </a:r>
            </a:p>
          </p:txBody>
        </p:sp>
        <p:sp>
          <p:nvSpPr>
            <p:cNvPr id="20" name="TextBox 19">
              <a:extLst>
                <a:ext uri="{FF2B5EF4-FFF2-40B4-BE49-F238E27FC236}">
                  <a16:creationId xmlns:a16="http://schemas.microsoft.com/office/drawing/2014/main" id="{FB209907-DFD6-2381-9BEC-EA15DC7463FD}"/>
                </a:ext>
              </a:extLst>
            </p:cNvPr>
            <p:cNvSpPr txBox="1"/>
            <p:nvPr/>
          </p:nvSpPr>
          <p:spPr>
            <a:xfrm>
              <a:off x="7001706" y="2250164"/>
              <a:ext cx="2877499" cy="369332"/>
            </a:xfrm>
            <a:prstGeom prst="rect">
              <a:avLst/>
            </a:prstGeom>
            <a:noFill/>
          </p:spPr>
          <p:txBody>
            <a:bodyPr wrap="square">
              <a:spAutoFit/>
            </a:bodyPr>
            <a:lstStyle/>
            <a:p>
              <a:pPr algn="ctr"/>
              <a:r>
                <a:rPr lang="en-GB" b="1" dirty="0">
                  <a:solidFill>
                    <a:schemeClr val="bg1"/>
                  </a:solidFill>
                </a:rPr>
                <a:t>4106 DICOM files</a:t>
              </a:r>
            </a:p>
          </p:txBody>
        </p:sp>
        <p:pic>
          <p:nvPicPr>
            <p:cNvPr id="12" name="Picture 11" descr="Graphical user interface&#10;&#10;Description automatically generated with low confidence">
              <a:extLst>
                <a:ext uri="{FF2B5EF4-FFF2-40B4-BE49-F238E27FC236}">
                  <a16:creationId xmlns:a16="http://schemas.microsoft.com/office/drawing/2014/main" id="{6F79BD7F-E724-08F9-D027-5752EABF495A}"/>
                </a:ext>
              </a:extLst>
            </p:cNvPr>
            <p:cNvPicPr>
              <a:picLocks noChangeAspect="1"/>
            </p:cNvPicPr>
            <p:nvPr/>
          </p:nvPicPr>
          <p:blipFill rotWithShape="1">
            <a:blip r:embed="rId6">
              <a:extLst>
                <a:ext uri="{28A0092B-C50C-407E-A947-70E740481C1C}">
                  <a14:useLocalDpi xmlns:a14="http://schemas.microsoft.com/office/drawing/2010/main" val="0"/>
                </a:ext>
              </a:extLst>
            </a:blip>
            <a:srcRect l="21024" t="12747" b="60798"/>
            <a:stretch/>
          </p:blipFill>
          <p:spPr>
            <a:xfrm>
              <a:off x="6299516" y="2619496"/>
              <a:ext cx="4281878" cy="837851"/>
            </a:xfrm>
            <a:prstGeom prst="rect">
              <a:avLst/>
            </a:prstGeom>
          </p:spPr>
        </p:pic>
      </p:grpSp>
      <p:sp>
        <p:nvSpPr>
          <p:cNvPr id="27" name="TextBox 26">
            <a:extLst>
              <a:ext uri="{FF2B5EF4-FFF2-40B4-BE49-F238E27FC236}">
                <a16:creationId xmlns:a16="http://schemas.microsoft.com/office/drawing/2014/main" id="{DC081F98-A314-FCE9-1D47-71657FD61BC6}"/>
              </a:ext>
            </a:extLst>
          </p:cNvPr>
          <p:cNvSpPr txBox="1"/>
          <p:nvPr/>
        </p:nvSpPr>
        <p:spPr>
          <a:xfrm>
            <a:off x="6694968" y="5195522"/>
            <a:ext cx="4658371" cy="1477328"/>
          </a:xfrm>
          <a:prstGeom prst="rect">
            <a:avLst/>
          </a:prstGeom>
          <a:noFill/>
        </p:spPr>
        <p:txBody>
          <a:bodyPr wrap="square">
            <a:spAutoFit/>
          </a:bodyPr>
          <a:lstStyle/>
          <a:p>
            <a:pPr algn="ctr"/>
            <a:r>
              <a:rPr lang="en-GB" b="1" dirty="0">
                <a:solidFill>
                  <a:schemeClr val="bg1"/>
                </a:solidFill>
              </a:rPr>
              <a:t>74 patients</a:t>
            </a:r>
          </a:p>
          <a:p>
            <a:pPr algn="ctr"/>
            <a:r>
              <a:rPr lang="en-GB" b="1" dirty="0">
                <a:solidFill>
                  <a:schemeClr val="bg1"/>
                </a:solidFill>
              </a:rPr>
              <a:t>Array of data (</a:t>
            </a:r>
            <a:r>
              <a:rPr lang="en-GB" b="1" dirty="0" err="1">
                <a:solidFill>
                  <a:schemeClr val="bg1"/>
                </a:solidFill>
              </a:rPr>
              <a:t>nsamples,X,Y</a:t>
            </a:r>
            <a:r>
              <a:rPr lang="en-GB" b="1" dirty="0">
                <a:solidFill>
                  <a:schemeClr val="bg1"/>
                </a:solidFill>
              </a:rPr>
              <a:t>, channel)  </a:t>
            </a:r>
          </a:p>
          <a:p>
            <a:pPr algn="ctr"/>
            <a:r>
              <a:rPr lang="en-GB" b="1" dirty="0">
                <a:solidFill>
                  <a:schemeClr val="bg1"/>
                </a:solidFill>
              </a:rPr>
              <a:t>Array of labels (</a:t>
            </a:r>
            <a:r>
              <a:rPr lang="en-GB" b="1" dirty="0" err="1">
                <a:solidFill>
                  <a:schemeClr val="bg1"/>
                </a:solidFill>
              </a:rPr>
              <a:t>nsamples</a:t>
            </a:r>
            <a:r>
              <a:rPr lang="en-GB" b="1" dirty="0">
                <a:solidFill>
                  <a:schemeClr val="bg1"/>
                </a:solidFill>
              </a:rPr>
              <a:t>, output channel)</a:t>
            </a:r>
          </a:p>
          <a:p>
            <a:pPr algn="ctr"/>
            <a:r>
              <a:rPr lang="en-GB" b="1" dirty="0">
                <a:solidFill>
                  <a:schemeClr val="bg1"/>
                </a:solidFill>
              </a:rPr>
              <a:t>183 different slices (124 SAX, 42 non SAX)</a:t>
            </a:r>
          </a:p>
          <a:p>
            <a:pPr algn="ctr"/>
            <a:endParaRPr lang="en-GB" b="1" dirty="0">
              <a:solidFill>
                <a:schemeClr val="bg1"/>
              </a:solidFill>
            </a:endParaRPr>
          </a:p>
        </p:txBody>
      </p:sp>
    </p:spTree>
    <p:extLst>
      <p:ext uri="{BB962C8B-B14F-4D97-AF65-F5344CB8AC3E}">
        <p14:creationId xmlns:p14="http://schemas.microsoft.com/office/powerpoint/2010/main" val="192609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49281"/>
            <a:ext cx="10515600" cy="926840"/>
          </a:xfrm>
        </p:spPr>
        <p:txBody>
          <a:bodyPr/>
          <a:lstStyle/>
          <a:p>
            <a:r>
              <a:rPr lang="en-GB" dirty="0"/>
              <a:t>Formatting the data</a:t>
            </a:r>
          </a:p>
        </p:txBody>
      </p:sp>
      <p:grpSp>
        <p:nvGrpSpPr>
          <p:cNvPr id="3" name="Group 2">
            <a:extLst>
              <a:ext uri="{FF2B5EF4-FFF2-40B4-BE49-F238E27FC236}">
                <a16:creationId xmlns:a16="http://schemas.microsoft.com/office/drawing/2014/main" id="{111C9A9E-B545-0EC8-0823-AD54698F46BB}"/>
              </a:ext>
            </a:extLst>
          </p:cNvPr>
          <p:cNvGrpSpPr/>
          <p:nvPr/>
        </p:nvGrpSpPr>
        <p:grpSpPr>
          <a:xfrm>
            <a:off x="331116" y="1401034"/>
            <a:ext cx="11177269" cy="5041074"/>
            <a:chOff x="331116" y="1401034"/>
            <a:chExt cx="11177269" cy="5041074"/>
          </a:xfrm>
        </p:grpSpPr>
        <p:sp>
          <p:nvSpPr>
            <p:cNvPr id="71" name="TextBox 70">
              <a:extLst>
                <a:ext uri="{FF2B5EF4-FFF2-40B4-BE49-F238E27FC236}">
                  <a16:creationId xmlns:a16="http://schemas.microsoft.com/office/drawing/2014/main" id="{A613FECA-5F96-DE90-FDB7-6C32D43717B7}"/>
                </a:ext>
              </a:extLst>
            </p:cNvPr>
            <p:cNvSpPr txBox="1"/>
            <p:nvPr/>
          </p:nvSpPr>
          <p:spPr>
            <a:xfrm>
              <a:off x="331116" y="2994901"/>
              <a:ext cx="2299020" cy="741336"/>
            </a:xfrm>
            <a:prstGeom prst="rect">
              <a:avLst/>
            </a:prstGeom>
            <a:noFill/>
          </p:spPr>
          <p:txBody>
            <a:bodyPr wrap="square">
              <a:spAutoFit/>
            </a:bodyPr>
            <a:lstStyle/>
            <a:p>
              <a:pPr algn="ctr"/>
              <a:r>
                <a:rPr lang="en-GB" dirty="0"/>
                <a:t>DICOM </a:t>
              </a:r>
            </a:p>
            <a:p>
              <a:pPr algn="ctr"/>
              <a:r>
                <a:rPr lang="en-GB" dirty="0"/>
                <a:t>Database</a:t>
              </a:r>
            </a:p>
          </p:txBody>
        </p:sp>
        <p:sp>
          <p:nvSpPr>
            <p:cNvPr id="72" name="TextBox 71">
              <a:extLst>
                <a:ext uri="{FF2B5EF4-FFF2-40B4-BE49-F238E27FC236}">
                  <a16:creationId xmlns:a16="http://schemas.microsoft.com/office/drawing/2014/main" id="{C89A4032-D9C4-44CB-5B01-68C979B247EB}"/>
                </a:ext>
              </a:extLst>
            </p:cNvPr>
            <p:cNvSpPr txBox="1"/>
            <p:nvPr/>
          </p:nvSpPr>
          <p:spPr>
            <a:xfrm>
              <a:off x="2781845" y="1647467"/>
              <a:ext cx="2290192" cy="423621"/>
            </a:xfrm>
            <a:prstGeom prst="rect">
              <a:avLst/>
            </a:prstGeom>
            <a:noFill/>
          </p:spPr>
          <p:txBody>
            <a:bodyPr wrap="square">
              <a:spAutoFit/>
            </a:bodyPr>
            <a:lstStyle/>
            <a:p>
              <a:pPr algn="ctr"/>
              <a:r>
                <a:rPr lang="en-GB" dirty="0"/>
                <a:t>Image: int32</a:t>
              </a:r>
            </a:p>
          </p:txBody>
        </p:sp>
        <p:pic>
          <p:nvPicPr>
            <p:cNvPr id="83" name="Graphic 82" descr="Database with solid fill">
              <a:extLst>
                <a:ext uri="{FF2B5EF4-FFF2-40B4-BE49-F238E27FC236}">
                  <a16:creationId xmlns:a16="http://schemas.microsoft.com/office/drawing/2014/main" id="{D7EFAE99-E002-2DD4-61FD-44A754BC72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8215" y="3876839"/>
              <a:ext cx="1048809" cy="1048809"/>
            </a:xfrm>
            <a:prstGeom prst="rect">
              <a:avLst/>
            </a:prstGeom>
          </p:spPr>
        </p:pic>
        <p:cxnSp>
          <p:nvCxnSpPr>
            <p:cNvPr id="86" name="Straight Arrow Connector 85">
              <a:extLst>
                <a:ext uri="{FF2B5EF4-FFF2-40B4-BE49-F238E27FC236}">
                  <a16:creationId xmlns:a16="http://schemas.microsoft.com/office/drawing/2014/main" id="{D59455B0-2002-DBE3-DA5D-41DFD52DA910}"/>
                </a:ext>
              </a:extLst>
            </p:cNvPr>
            <p:cNvCxnSpPr>
              <a:cxnSpLocks/>
              <a:stCxn id="83" idx="3"/>
            </p:cNvCxnSpPr>
            <p:nvPr/>
          </p:nvCxnSpPr>
          <p:spPr>
            <a:xfrm flipV="1">
              <a:off x="1957024" y="3490683"/>
              <a:ext cx="498133" cy="9105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6B1E2E59-6883-DE22-75DA-2BD34C5CDD56}"/>
                </a:ext>
              </a:extLst>
            </p:cNvPr>
            <p:cNvSpPr txBox="1"/>
            <p:nvPr/>
          </p:nvSpPr>
          <p:spPr>
            <a:xfrm>
              <a:off x="2650961" y="5700772"/>
              <a:ext cx="2290192" cy="741336"/>
            </a:xfrm>
            <a:prstGeom prst="rect">
              <a:avLst/>
            </a:prstGeom>
            <a:noFill/>
          </p:spPr>
          <p:txBody>
            <a:bodyPr wrap="square">
              <a:spAutoFit/>
            </a:bodyPr>
            <a:lstStyle/>
            <a:p>
              <a:pPr algn="ctr"/>
              <a:r>
                <a:rPr lang="en-GB" dirty="0"/>
                <a:t>Label: text</a:t>
              </a:r>
            </a:p>
            <a:p>
              <a:pPr algn="ctr"/>
              <a:r>
                <a:rPr lang="en-GB" dirty="0"/>
                <a:t>‘SAX’</a:t>
              </a:r>
            </a:p>
          </p:txBody>
        </p:sp>
        <p:cxnSp>
          <p:nvCxnSpPr>
            <p:cNvPr id="100" name="Straight Arrow Connector 99">
              <a:extLst>
                <a:ext uri="{FF2B5EF4-FFF2-40B4-BE49-F238E27FC236}">
                  <a16:creationId xmlns:a16="http://schemas.microsoft.com/office/drawing/2014/main" id="{9B11A356-7DBE-2FA3-9E15-A8BA3B1F3FBD}"/>
                </a:ext>
              </a:extLst>
            </p:cNvPr>
            <p:cNvCxnSpPr>
              <a:cxnSpLocks/>
              <a:stCxn id="83" idx="3"/>
              <a:endCxn id="99" idx="1"/>
            </p:cNvCxnSpPr>
            <p:nvPr/>
          </p:nvCxnSpPr>
          <p:spPr>
            <a:xfrm>
              <a:off x="1957024" y="4401244"/>
              <a:ext cx="693937" cy="16701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6A0C6E39-AB7E-585F-4FD5-95004851D8CC}"/>
                </a:ext>
              </a:extLst>
            </p:cNvPr>
            <p:cNvSpPr txBox="1"/>
            <p:nvPr/>
          </p:nvSpPr>
          <p:spPr>
            <a:xfrm>
              <a:off x="5539297" y="1401034"/>
              <a:ext cx="2862314" cy="741336"/>
            </a:xfrm>
            <a:prstGeom prst="rect">
              <a:avLst/>
            </a:prstGeom>
            <a:noFill/>
          </p:spPr>
          <p:txBody>
            <a:bodyPr wrap="square">
              <a:spAutoFit/>
            </a:bodyPr>
            <a:lstStyle/>
            <a:p>
              <a:pPr algn="ctr"/>
              <a:r>
                <a:rPr lang="en-GB" dirty="0"/>
                <a:t>Image: float32 [0 1]</a:t>
              </a:r>
            </a:p>
            <a:p>
              <a:pPr algn="ctr"/>
              <a:r>
                <a:rPr lang="en-GB" dirty="0"/>
                <a:t>Input size 128x128</a:t>
              </a:r>
            </a:p>
          </p:txBody>
        </p:sp>
        <p:sp>
          <p:nvSpPr>
            <p:cNvPr id="114" name="TextBox 113">
              <a:extLst>
                <a:ext uri="{FF2B5EF4-FFF2-40B4-BE49-F238E27FC236}">
                  <a16:creationId xmlns:a16="http://schemas.microsoft.com/office/drawing/2014/main" id="{B45725F3-C0B5-6B1C-1F39-83C7C173A0A8}"/>
                </a:ext>
              </a:extLst>
            </p:cNvPr>
            <p:cNvSpPr txBox="1"/>
            <p:nvPr/>
          </p:nvSpPr>
          <p:spPr>
            <a:xfrm>
              <a:off x="5539297" y="5613103"/>
              <a:ext cx="2725018" cy="741336"/>
            </a:xfrm>
            <a:prstGeom prst="rect">
              <a:avLst/>
            </a:prstGeom>
            <a:noFill/>
          </p:spPr>
          <p:txBody>
            <a:bodyPr wrap="square">
              <a:spAutoFit/>
            </a:bodyPr>
            <a:lstStyle/>
            <a:p>
              <a:pPr algn="ctr"/>
              <a:r>
                <a:rPr lang="en-GB" dirty="0"/>
                <a:t>Label: hot encoded</a:t>
              </a:r>
            </a:p>
            <a:p>
              <a:pPr algn="ctr"/>
              <a:r>
                <a:rPr lang="en-GB" dirty="0"/>
                <a:t>1</a:t>
              </a:r>
            </a:p>
          </p:txBody>
        </p:sp>
        <p:sp>
          <p:nvSpPr>
            <p:cNvPr id="16" name="TextBox 15">
              <a:extLst>
                <a:ext uri="{FF2B5EF4-FFF2-40B4-BE49-F238E27FC236}">
                  <a16:creationId xmlns:a16="http://schemas.microsoft.com/office/drawing/2014/main" id="{18FADBD0-6474-0322-5DF5-7F400C46B545}"/>
                </a:ext>
              </a:extLst>
            </p:cNvPr>
            <p:cNvSpPr txBox="1"/>
            <p:nvPr/>
          </p:nvSpPr>
          <p:spPr>
            <a:xfrm>
              <a:off x="8334527" y="1674611"/>
              <a:ext cx="3173858" cy="369332"/>
            </a:xfrm>
            <a:prstGeom prst="rect">
              <a:avLst/>
            </a:prstGeom>
            <a:noFill/>
          </p:spPr>
          <p:txBody>
            <a:bodyPr wrap="square">
              <a:spAutoFit/>
            </a:bodyPr>
            <a:lstStyle/>
            <a:p>
              <a:pPr algn="ctr"/>
              <a:r>
                <a:rPr lang="en-GB" dirty="0"/>
                <a:t>Contrast Normalization</a:t>
              </a:r>
            </a:p>
          </p:txBody>
        </p:sp>
        <p:sp>
          <p:nvSpPr>
            <p:cNvPr id="17" name="TextBox 16">
              <a:extLst>
                <a:ext uri="{FF2B5EF4-FFF2-40B4-BE49-F238E27FC236}">
                  <a16:creationId xmlns:a16="http://schemas.microsoft.com/office/drawing/2014/main" id="{AE3CBAFF-E1B9-B1EA-9E7E-1E6A40E41372}"/>
                </a:ext>
              </a:extLst>
            </p:cNvPr>
            <p:cNvSpPr txBox="1"/>
            <p:nvPr/>
          </p:nvSpPr>
          <p:spPr>
            <a:xfrm>
              <a:off x="8598587" y="5613103"/>
              <a:ext cx="2725018" cy="646331"/>
            </a:xfrm>
            <a:prstGeom prst="rect">
              <a:avLst/>
            </a:prstGeom>
            <a:noFill/>
          </p:spPr>
          <p:txBody>
            <a:bodyPr wrap="square">
              <a:spAutoFit/>
            </a:bodyPr>
            <a:lstStyle/>
            <a:p>
              <a:pPr algn="ctr"/>
              <a:r>
                <a:rPr lang="en-GB" dirty="0"/>
                <a:t>Label: hot encoded</a:t>
              </a:r>
            </a:p>
            <a:p>
              <a:pPr algn="ctr"/>
              <a:r>
                <a:rPr lang="en-GB" dirty="0"/>
                <a:t>1</a:t>
              </a:r>
            </a:p>
          </p:txBody>
        </p:sp>
      </p:grpSp>
      <p:pic>
        <p:nvPicPr>
          <p:cNvPr id="2" name="Picture 1">
            <a:extLst>
              <a:ext uri="{FF2B5EF4-FFF2-40B4-BE49-F238E27FC236}">
                <a16:creationId xmlns:a16="http://schemas.microsoft.com/office/drawing/2014/main" id="{6AFBCC7E-9109-4E58-29D0-D8DAADDBA0F6}"/>
              </a:ext>
            </a:extLst>
          </p:cNvPr>
          <p:cNvPicPr>
            <a:picLocks noChangeAspect="1"/>
          </p:cNvPicPr>
          <p:nvPr/>
        </p:nvPicPr>
        <p:blipFill>
          <a:blip r:embed="rId5"/>
          <a:stretch>
            <a:fillRect/>
          </a:stretch>
        </p:blipFill>
        <p:spPr>
          <a:xfrm>
            <a:off x="2582218" y="1993162"/>
            <a:ext cx="8639175" cy="3486150"/>
          </a:xfrm>
          <a:prstGeom prst="rect">
            <a:avLst/>
          </a:prstGeom>
        </p:spPr>
      </p:pic>
    </p:spTree>
    <p:extLst>
      <p:ext uri="{BB962C8B-B14F-4D97-AF65-F5344CB8AC3E}">
        <p14:creationId xmlns:p14="http://schemas.microsoft.com/office/powerpoint/2010/main" val="280747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450574" y="669126"/>
            <a:ext cx="10515600" cy="926840"/>
          </a:xfrm>
        </p:spPr>
        <p:txBody>
          <a:bodyPr/>
          <a:lstStyle/>
          <a:p>
            <a:r>
              <a:rPr lang="en-GB" dirty="0"/>
              <a:t>Splitting the data</a:t>
            </a:r>
          </a:p>
        </p:txBody>
      </p:sp>
      <p:pic>
        <p:nvPicPr>
          <p:cNvPr id="83" name="Graphic 82" descr="Database with solid fill">
            <a:extLst>
              <a:ext uri="{FF2B5EF4-FFF2-40B4-BE49-F238E27FC236}">
                <a16:creationId xmlns:a16="http://schemas.microsoft.com/office/drawing/2014/main" id="{D7EFAE99-E002-2DD4-61FD-44A754BC72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07304" y="2012834"/>
            <a:ext cx="914400" cy="914400"/>
          </a:xfrm>
          <a:prstGeom prst="rect">
            <a:avLst/>
          </a:prstGeom>
        </p:spPr>
      </p:pic>
      <p:sp>
        <p:nvSpPr>
          <p:cNvPr id="3" name="Rectangle 2">
            <a:extLst>
              <a:ext uri="{FF2B5EF4-FFF2-40B4-BE49-F238E27FC236}">
                <a16:creationId xmlns:a16="http://schemas.microsoft.com/office/drawing/2014/main" id="{B8E22F5B-CE9C-E678-65C7-FE22EBC076D0}"/>
              </a:ext>
            </a:extLst>
          </p:cNvPr>
          <p:cNvSpPr/>
          <p:nvPr/>
        </p:nvSpPr>
        <p:spPr>
          <a:xfrm>
            <a:off x="2446213" y="2927234"/>
            <a:ext cx="754215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Organised Dataset</a:t>
            </a:r>
          </a:p>
          <a:p>
            <a:pPr algn="ctr"/>
            <a:r>
              <a:rPr lang="en-GB" dirty="0"/>
              <a:t>All patients</a:t>
            </a:r>
          </a:p>
        </p:txBody>
      </p:sp>
      <p:sp>
        <p:nvSpPr>
          <p:cNvPr id="15" name="Rectangle 14">
            <a:extLst>
              <a:ext uri="{FF2B5EF4-FFF2-40B4-BE49-F238E27FC236}">
                <a16:creationId xmlns:a16="http://schemas.microsoft.com/office/drawing/2014/main" id="{90F5DC77-FDF7-0869-A0C2-D3DEAA901918}"/>
              </a:ext>
            </a:extLst>
          </p:cNvPr>
          <p:cNvSpPr/>
          <p:nvPr/>
        </p:nvSpPr>
        <p:spPr>
          <a:xfrm>
            <a:off x="2446212" y="3696939"/>
            <a:ext cx="3361092"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60 %</a:t>
            </a:r>
          </a:p>
        </p:txBody>
      </p:sp>
      <p:sp>
        <p:nvSpPr>
          <p:cNvPr id="16" name="Rectangle 15">
            <a:extLst>
              <a:ext uri="{FF2B5EF4-FFF2-40B4-BE49-F238E27FC236}">
                <a16:creationId xmlns:a16="http://schemas.microsoft.com/office/drawing/2014/main" id="{335A6BD1-3613-692A-4493-72334C1F7E5E}"/>
              </a:ext>
            </a:extLst>
          </p:cNvPr>
          <p:cNvSpPr/>
          <p:nvPr/>
        </p:nvSpPr>
        <p:spPr>
          <a:xfrm>
            <a:off x="5867172" y="3687009"/>
            <a:ext cx="1977634"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Validation</a:t>
            </a:r>
          </a:p>
          <a:p>
            <a:pPr algn="ctr"/>
            <a:r>
              <a:rPr lang="en-GB" dirty="0"/>
              <a:t>20 %</a:t>
            </a:r>
          </a:p>
        </p:txBody>
      </p:sp>
      <p:sp>
        <p:nvSpPr>
          <p:cNvPr id="17" name="Rectangle 16">
            <a:extLst>
              <a:ext uri="{FF2B5EF4-FFF2-40B4-BE49-F238E27FC236}">
                <a16:creationId xmlns:a16="http://schemas.microsoft.com/office/drawing/2014/main" id="{5C8C596D-A2CC-97FA-5C75-3E4B48E44E4B}"/>
              </a:ext>
            </a:extLst>
          </p:cNvPr>
          <p:cNvSpPr/>
          <p:nvPr/>
        </p:nvSpPr>
        <p:spPr>
          <a:xfrm>
            <a:off x="7904675" y="3687009"/>
            <a:ext cx="2083688"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20 %</a:t>
            </a:r>
          </a:p>
        </p:txBody>
      </p:sp>
      <p:sp>
        <p:nvSpPr>
          <p:cNvPr id="10" name="Rectangle 9">
            <a:extLst>
              <a:ext uri="{FF2B5EF4-FFF2-40B4-BE49-F238E27FC236}">
                <a16:creationId xmlns:a16="http://schemas.microsoft.com/office/drawing/2014/main" id="{AD4E1969-D6A7-653E-A0CA-DBFC100AB59D}"/>
              </a:ext>
            </a:extLst>
          </p:cNvPr>
          <p:cNvSpPr/>
          <p:nvPr/>
        </p:nvSpPr>
        <p:spPr>
          <a:xfrm>
            <a:off x="2446212" y="4809530"/>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SAX</a:t>
            </a:r>
          </a:p>
        </p:txBody>
      </p:sp>
      <p:sp>
        <p:nvSpPr>
          <p:cNvPr id="11" name="Rectangle 10">
            <a:extLst>
              <a:ext uri="{FF2B5EF4-FFF2-40B4-BE49-F238E27FC236}">
                <a16:creationId xmlns:a16="http://schemas.microsoft.com/office/drawing/2014/main" id="{F4B8C628-FE20-27BE-F410-F4C6314CD96D}"/>
              </a:ext>
            </a:extLst>
          </p:cNvPr>
          <p:cNvSpPr/>
          <p:nvPr/>
        </p:nvSpPr>
        <p:spPr>
          <a:xfrm>
            <a:off x="4312747" y="4809530"/>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Non SAX</a:t>
            </a:r>
          </a:p>
        </p:txBody>
      </p:sp>
      <p:grpSp>
        <p:nvGrpSpPr>
          <p:cNvPr id="5" name="Group 4">
            <a:extLst>
              <a:ext uri="{FF2B5EF4-FFF2-40B4-BE49-F238E27FC236}">
                <a16:creationId xmlns:a16="http://schemas.microsoft.com/office/drawing/2014/main" id="{E9285B49-EF17-5A99-9FF3-7EAA375D663D}"/>
              </a:ext>
            </a:extLst>
          </p:cNvPr>
          <p:cNvGrpSpPr/>
          <p:nvPr/>
        </p:nvGrpSpPr>
        <p:grpSpPr>
          <a:xfrm>
            <a:off x="5867172" y="4809530"/>
            <a:ext cx="1977634" cy="989217"/>
            <a:chOff x="4049431" y="4076874"/>
            <a:chExt cx="3361092" cy="989217"/>
          </a:xfrm>
        </p:grpSpPr>
        <p:sp>
          <p:nvSpPr>
            <p:cNvPr id="12" name="Rectangle 11">
              <a:extLst>
                <a:ext uri="{FF2B5EF4-FFF2-40B4-BE49-F238E27FC236}">
                  <a16:creationId xmlns:a16="http://schemas.microsoft.com/office/drawing/2014/main" id="{6449CF3B-34CC-0AE2-2B39-BE8D31939813}"/>
                </a:ext>
              </a:extLst>
            </p:cNvPr>
            <p:cNvSpPr/>
            <p:nvPr/>
          </p:nvSpPr>
          <p:spPr>
            <a:xfrm>
              <a:off x="404943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a:t>
              </a:r>
            </a:p>
            <a:p>
              <a:pPr algn="ctr"/>
              <a:r>
                <a:rPr lang="en-GB" dirty="0"/>
                <a:t>SAX</a:t>
              </a:r>
            </a:p>
          </p:txBody>
        </p:sp>
        <p:sp>
          <p:nvSpPr>
            <p:cNvPr id="13" name="Rectangle 12">
              <a:extLst>
                <a:ext uri="{FF2B5EF4-FFF2-40B4-BE49-F238E27FC236}">
                  <a16:creationId xmlns:a16="http://schemas.microsoft.com/office/drawing/2014/main" id="{7FDF157B-BD71-8434-485D-2700B484B887}"/>
                </a:ext>
              </a:extLst>
            </p:cNvPr>
            <p:cNvSpPr/>
            <p:nvPr/>
          </p:nvSpPr>
          <p:spPr>
            <a:xfrm>
              <a:off x="591596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a:t>
              </a:r>
            </a:p>
            <a:p>
              <a:pPr algn="ctr"/>
              <a:r>
                <a:rPr lang="en-GB" dirty="0"/>
                <a:t>Non SAX</a:t>
              </a:r>
            </a:p>
          </p:txBody>
        </p:sp>
      </p:grpSp>
      <p:grpSp>
        <p:nvGrpSpPr>
          <p:cNvPr id="18" name="Group 17">
            <a:extLst>
              <a:ext uri="{FF2B5EF4-FFF2-40B4-BE49-F238E27FC236}">
                <a16:creationId xmlns:a16="http://schemas.microsoft.com/office/drawing/2014/main" id="{D91DEE6B-5597-FC7A-930B-B5DACFDF2FF3}"/>
              </a:ext>
            </a:extLst>
          </p:cNvPr>
          <p:cNvGrpSpPr/>
          <p:nvPr/>
        </p:nvGrpSpPr>
        <p:grpSpPr>
          <a:xfrm>
            <a:off x="7913741" y="4809529"/>
            <a:ext cx="1977634" cy="989217"/>
            <a:chOff x="4049431" y="4076874"/>
            <a:chExt cx="3361092" cy="989217"/>
          </a:xfrm>
        </p:grpSpPr>
        <p:sp>
          <p:nvSpPr>
            <p:cNvPr id="19" name="Rectangle 18">
              <a:extLst>
                <a:ext uri="{FF2B5EF4-FFF2-40B4-BE49-F238E27FC236}">
                  <a16:creationId xmlns:a16="http://schemas.microsoft.com/office/drawing/2014/main" id="{83AEF1FB-6853-E937-BEAF-24F86C376173}"/>
                </a:ext>
              </a:extLst>
            </p:cNvPr>
            <p:cNvSpPr/>
            <p:nvPr/>
          </p:nvSpPr>
          <p:spPr>
            <a:xfrm>
              <a:off x="404943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SAX</a:t>
              </a:r>
            </a:p>
          </p:txBody>
        </p:sp>
        <p:sp>
          <p:nvSpPr>
            <p:cNvPr id="20" name="Rectangle 19">
              <a:extLst>
                <a:ext uri="{FF2B5EF4-FFF2-40B4-BE49-F238E27FC236}">
                  <a16:creationId xmlns:a16="http://schemas.microsoft.com/office/drawing/2014/main" id="{8BA4DC51-A9EE-59DF-5C53-F71CD9FF22E6}"/>
                </a:ext>
              </a:extLst>
            </p:cNvPr>
            <p:cNvSpPr/>
            <p:nvPr/>
          </p:nvSpPr>
          <p:spPr>
            <a:xfrm>
              <a:off x="591596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Non SAX</a:t>
              </a:r>
            </a:p>
          </p:txBody>
        </p:sp>
      </p:grpSp>
    </p:spTree>
    <p:extLst>
      <p:ext uri="{BB962C8B-B14F-4D97-AF65-F5344CB8AC3E}">
        <p14:creationId xmlns:p14="http://schemas.microsoft.com/office/powerpoint/2010/main" val="181161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49281"/>
            <a:ext cx="10515600" cy="926840"/>
          </a:xfrm>
        </p:spPr>
        <p:txBody>
          <a:bodyPr/>
          <a:lstStyle/>
          <a:p>
            <a:r>
              <a:rPr lang="en-GB" dirty="0" err="1"/>
              <a:t>Vizualizing</a:t>
            </a:r>
            <a:r>
              <a:rPr lang="en-GB" dirty="0"/>
              <a:t> the data</a:t>
            </a:r>
          </a:p>
        </p:txBody>
      </p:sp>
      <p:sp>
        <p:nvSpPr>
          <p:cNvPr id="22" name="TextBox 21">
            <a:extLst>
              <a:ext uri="{FF2B5EF4-FFF2-40B4-BE49-F238E27FC236}">
                <a16:creationId xmlns:a16="http://schemas.microsoft.com/office/drawing/2014/main" id="{050DB5AA-C01B-094D-6977-FE632EECD717}"/>
              </a:ext>
            </a:extLst>
          </p:cNvPr>
          <p:cNvSpPr txBox="1"/>
          <p:nvPr/>
        </p:nvSpPr>
        <p:spPr>
          <a:xfrm>
            <a:off x="520146" y="1932343"/>
            <a:ext cx="5821020" cy="3416320"/>
          </a:xfrm>
          <a:prstGeom prst="rect">
            <a:avLst/>
          </a:prstGeom>
          <a:noFill/>
        </p:spPr>
        <p:txBody>
          <a:bodyPr wrap="square" rtlCol="0">
            <a:spAutoFit/>
          </a:bodyPr>
          <a:lstStyle/>
          <a:p>
            <a:r>
              <a:rPr lang="en-GB" dirty="0"/>
              <a:t>Don’t forget to look at the images! </a:t>
            </a:r>
          </a:p>
          <a:p>
            <a:endParaRPr lang="en-GB" dirty="0"/>
          </a:p>
          <a:p>
            <a:r>
              <a:rPr lang="en-GB" dirty="0"/>
              <a:t>Python array:</a:t>
            </a:r>
          </a:p>
          <a:p>
            <a:r>
              <a:rPr lang="en-GB" dirty="0" err="1"/>
              <a:t>train_data</a:t>
            </a:r>
            <a:r>
              <a:rPr lang="en-GB" dirty="0"/>
              <a:t>: </a:t>
            </a:r>
            <a:r>
              <a:rPr lang="en-GB" dirty="0" err="1"/>
              <a:t>train_data.shape</a:t>
            </a:r>
            <a:r>
              <a:rPr lang="en-GB" dirty="0"/>
              <a:t> -&gt; (</a:t>
            </a:r>
            <a:r>
              <a:rPr lang="en-GB" dirty="0" err="1"/>
              <a:t>nsamples</a:t>
            </a:r>
            <a:r>
              <a:rPr lang="en-GB" dirty="0"/>
              <a:t>, 128, 128, 1)</a:t>
            </a:r>
          </a:p>
          <a:p>
            <a:endParaRPr lang="en-GB" dirty="0"/>
          </a:p>
          <a:p>
            <a:r>
              <a:rPr lang="en-GB" dirty="0"/>
              <a:t>Access sample #0 :</a:t>
            </a:r>
          </a:p>
          <a:p>
            <a:r>
              <a:rPr lang="en-GB" dirty="0" err="1"/>
              <a:t>plt.imshow</a:t>
            </a:r>
            <a:r>
              <a:rPr lang="en-GB" dirty="0"/>
              <a:t>(</a:t>
            </a:r>
            <a:r>
              <a:rPr lang="en-GB" dirty="0" err="1"/>
              <a:t>train_data</a:t>
            </a:r>
            <a:r>
              <a:rPr lang="en-GB" dirty="0"/>
              <a:t>[0,:,:,0] ,</a:t>
            </a:r>
            <a:r>
              <a:rPr lang="en-GB" dirty="0" err="1"/>
              <a:t>cmap</a:t>
            </a:r>
            <a:r>
              <a:rPr lang="en-GB" dirty="0"/>
              <a:t>=‘</a:t>
            </a:r>
            <a:r>
              <a:rPr lang="en-GB" dirty="0" err="1"/>
              <a:t>gray</a:t>
            </a:r>
            <a:r>
              <a:rPr lang="en-GB" dirty="0"/>
              <a:t>’)</a:t>
            </a:r>
          </a:p>
          <a:p>
            <a:endParaRPr lang="en-GB" dirty="0"/>
          </a:p>
          <a:p>
            <a:r>
              <a:rPr lang="en-GB" dirty="0"/>
              <a:t>Access last sample (#-1):</a:t>
            </a:r>
          </a:p>
          <a:p>
            <a:r>
              <a:rPr lang="en-GB" dirty="0" err="1"/>
              <a:t>plt.imshow</a:t>
            </a:r>
            <a:r>
              <a:rPr lang="en-GB" dirty="0"/>
              <a:t>(</a:t>
            </a:r>
            <a:r>
              <a:rPr lang="en-GB" dirty="0" err="1"/>
              <a:t>train_data</a:t>
            </a:r>
            <a:r>
              <a:rPr lang="en-GB" dirty="0"/>
              <a:t>[-1,:,:,0], </a:t>
            </a:r>
            <a:r>
              <a:rPr lang="en-GB" dirty="0" err="1"/>
              <a:t>cmap</a:t>
            </a:r>
            <a:r>
              <a:rPr lang="en-GB" dirty="0"/>
              <a:t>=‘</a:t>
            </a:r>
            <a:r>
              <a:rPr lang="en-GB" dirty="0" err="1"/>
              <a:t>gray</a:t>
            </a:r>
            <a:r>
              <a:rPr lang="en-GB" dirty="0"/>
              <a:t>’)</a:t>
            </a:r>
          </a:p>
          <a:p>
            <a:endParaRPr lang="en-GB" dirty="0"/>
          </a:p>
          <a:p>
            <a:endParaRPr lang="en-GB" dirty="0"/>
          </a:p>
        </p:txBody>
      </p:sp>
      <p:pic>
        <p:nvPicPr>
          <p:cNvPr id="4" name="Picture 3" descr="A picture containing text, posing, bunch, window&#10;&#10;Description automatically generated">
            <a:extLst>
              <a:ext uri="{FF2B5EF4-FFF2-40B4-BE49-F238E27FC236}">
                <a16:creationId xmlns:a16="http://schemas.microsoft.com/office/drawing/2014/main" id="{3D732A7C-50CB-C36A-2C55-3503ADF26FF0}"/>
              </a:ext>
            </a:extLst>
          </p:cNvPr>
          <p:cNvPicPr>
            <a:picLocks noChangeAspect="1"/>
          </p:cNvPicPr>
          <p:nvPr/>
        </p:nvPicPr>
        <p:blipFill rotWithShape="1">
          <a:blip r:embed="rId3">
            <a:extLst>
              <a:ext uri="{28A0092B-C50C-407E-A947-70E740481C1C}">
                <a14:useLocalDpi xmlns:a14="http://schemas.microsoft.com/office/drawing/2010/main" val="0"/>
              </a:ext>
            </a:extLst>
          </a:blip>
          <a:srcRect r="29869"/>
          <a:stretch/>
        </p:blipFill>
        <p:spPr>
          <a:xfrm>
            <a:off x="6470375" y="1217704"/>
            <a:ext cx="5567554" cy="4568600"/>
          </a:xfrm>
          <a:prstGeom prst="rect">
            <a:avLst/>
          </a:prstGeom>
        </p:spPr>
      </p:pic>
    </p:spTree>
    <p:extLst>
      <p:ext uri="{BB962C8B-B14F-4D97-AF65-F5344CB8AC3E}">
        <p14:creationId xmlns:p14="http://schemas.microsoft.com/office/powerpoint/2010/main" val="162864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316C-D4E1-3E68-58D7-6E374361C73E}"/>
              </a:ext>
            </a:extLst>
          </p:cNvPr>
          <p:cNvSpPr>
            <a:spLocks noGrp="1"/>
          </p:cNvSpPr>
          <p:nvPr>
            <p:ph type="title"/>
          </p:nvPr>
        </p:nvSpPr>
        <p:spPr/>
        <p:txBody>
          <a:bodyPr/>
          <a:lstStyle/>
          <a:p>
            <a:r>
              <a:rPr lang="en-GB" dirty="0"/>
              <a:t>Hands on: </a:t>
            </a:r>
            <a:br>
              <a:rPr lang="en-GB" dirty="0"/>
            </a:br>
            <a:r>
              <a:rPr lang="en-GB" dirty="0"/>
              <a:t>Preparing the data and running the model</a:t>
            </a:r>
          </a:p>
        </p:txBody>
      </p:sp>
    </p:spTree>
    <p:extLst>
      <p:ext uri="{BB962C8B-B14F-4D97-AF65-F5344CB8AC3E}">
        <p14:creationId xmlns:p14="http://schemas.microsoft.com/office/powerpoint/2010/main" val="178867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89B423-8A8A-9B46-D8AD-1CAB3BDB3CAA}"/>
              </a:ext>
            </a:extLst>
          </p:cNvPr>
          <p:cNvSpPr txBox="1"/>
          <p:nvPr/>
        </p:nvSpPr>
        <p:spPr>
          <a:xfrm>
            <a:off x="187600" y="74400"/>
            <a:ext cx="7694129" cy="430887"/>
          </a:xfrm>
          <a:prstGeom prst="rect">
            <a:avLst/>
          </a:prstGeom>
          <a:noFill/>
        </p:spPr>
        <p:txBody>
          <a:bodyPr wrap="square">
            <a:spAutoFit/>
          </a:bodyPr>
          <a:lstStyle/>
          <a:p>
            <a:r>
              <a:rPr lang="en-GB" sz="2200" b="1" dirty="0">
                <a:solidFill>
                  <a:schemeClr val="bg1"/>
                </a:solidFill>
                <a:latin typeface="Arial" panose="020B0604020202020204" pitchFamily="34" charset="0"/>
                <a:cs typeface="Arial" panose="020B0604020202020204" pitchFamily="34" charset="0"/>
              </a:rPr>
              <a:t>Downloading the data to the </a:t>
            </a:r>
            <a:r>
              <a:rPr lang="en-GB" sz="2200" b="1" dirty="0" err="1">
                <a:solidFill>
                  <a:schemeClr val="bg1"/>
                </a:solidFill>
                <a:effectLst/>
                <a:latin typeface="Arial" panose="020B0604020202020204" pitchFamily="34" charset="0"/>
                <a:cs typeface="Arial" panose="020B0604020202020204" pitchFamily="34" charset="0"/>
              </a:rPr>
              <a:t>downloadpath</a:t>
            </a:r>
            <a:r>
              <a:rPr lang="en-GB" sz="2200" b="1" dirty="0">
                <a:solidFill>
                  <a:schemeClr val="bg1"/>
                </a:solidFill>
                <a:effectLst/>
                <a:latin typeface="Arial" panose="020B0604020202020204" pitchFamily="34" charset="0"/>
                <a:cs typeface="Arial" panose="020B0604020202020204" pitchFamily="34" charset="0"/>
              </a:rPr>
              <a:t> folder</a:t>
            </a:r>
          </a:p>
        </p:txBody>
      </p:sp>
      <p:sp>
        <p:nvSpPr>
          <p:cNvPr id="7" name="TextBox 6">
            <a:extLst>
              <a:ext uri="{FF2B5EF4-FFF2-40B4-BE49-F238E27FC236}">
                <a16:creationId xmlns:a16="http://schemas.microsoft.com/office/drawing/2014/main" id="{57F2CB40-E5B3-13CD-13F9-62BA71EBF58F}"/>
              </a:ext>
            </a:extLst>
          </p:cNvPr>
          <p:cNvSpPr txBox="1"/>
          <p:nvPr/>
        </p:nvSpPr>
        <p:spPr>
          <a:xfrm>
            <a:off x="1539322" y="1311392"/>
            <a:ext cx="7992305" cy="1815882"/>
          </a:xfrm>
          <a:prstGeom prst="rect">
            <a:avLst/>
          </a:prstGeom>
          <a:noFill/>
        </p:spPr>
        <p:txBody>
          <a:bodyPr wrap="square">
            <a:spAutoFit/>
          </a:bodyPr>
          <a:lstStyle/>
          <a:p>
            <a:r>
              <a:rPr lang="en-GB" sz="1600" b="0" dirty="0" err="1">
                <a:solidFill>
                  <a:srgbClr val="9CDCFE"/>
                </a:solidFill>
                <a:effectLst/>
                <a:latin typeface="Arial" panose="020B0604020202020204" pitchFamily="34" charset="0"/>
                <a:cs typeface="Arial" panose="020B0604020202020204" pitchFamily="34" charset="0"/>
              </a:rPr>
              <a:t>images_url</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"https://media.githubusercontent.com/media/</a:t>
            </a:r>
            <a:r>
              <a:rPr lang="en-GB" sz="1600" b="0" dirty="0" err="1">
                <a:solidFill>
                  <a:srgbClr val="CE9178"/>
                </a:solidFill>
                <a:effectLst/>
                <a:latin typeface="Arial" panose="020B0604020202020204" pitchFamily="34" charset="0"/>
                <a:cs typeface="Arial" panose="020B0604020202020204" pitchFamily="34" charset="0"/>
              </a:rPr>
              <a:t>mrphys</a:t>
            </a:r>
            <a:r>
              <a:rPr lang="en-GB" sz="1600" b="0" dirty="0">
                <a:solidFill>
                  <a:srgbClr val="CE9178"/>
                </a:solidFill>
                <a:effectLst/>
                <a:latin typeface="Arial" panose="020B0604020202020204" pitchFamily="34" charset="0"/>
                <a:cs typeface="Arial" panose="020B0604020202020204" pitchFamily="34" charset="0"/>
              </a:rPr>
              <a:t>/</a:t>
            </a:r>
            <a:r>
              <a:rPr lang="en-GB" sz="1600" b="0" dirty="0" err="1">
                <a:solidFill>
                  <a:srgbClr val="CE9178"/>
                </a:solidFill>
                <a:effectLst/>
                <a:latin typeface="Arial" panose="020B0604020202020204" pitchFamily="34" charset="0"/>
                <a:cs typeface="Arial" panose="020B0604020202020204" pitchFamily="34" charset="0"/>
              </a:rPr>
              <a:t>MLinCHD_Workshop</a:t>
            </a:r>
            <a:r>
              <a:rPr lang="en-GB" sz="1600" b="0" dirty="0">
                <a:solidFill>
                  <a:srgbClr val="CE9178"/>
                </a:solidFill>
                <a:effectLst/>
                <a:latin typeface="Arial" panose="020B0604020202020204" pitchFamily="34" charset="0"/>
                <a:cs typeface="Arial" panose="020B0604020202020204" pitchFamily="34" charset="0"/>
              </a:rPr>
              <a:t>/WIP_Workshop2/Workshop2/data/DICOMfiles.zip"</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a:solidFill>
                  <a:srgbClr val="F44747"/>
                </a:solidFill>
                <a:effectLst/>
                <a:latin typeface="Arial" panose="020B0604020202020204" pitchFamily="34" charset="0"/>
                <a:cs typeface="Arial" panose="020B0604020202020204" pitchFamily="34" charset="0"/>
              </a:rPr>
              <a:t>!</a:t>
            </a:r>
            <a:r>
              <a:rPr lang="en-GB" sz="1600" b="0" dirty="0" err="1">
                <a:solidFill>
                  <a:srgbClr val="D4D4D4"/>
                </a:solidFill>
                <a:effectLst/>
                <a:latin typeface="Arial" panose="020B0604020202020204" pitchFamily="34" charset="0"/>
                <a:cs typeface="Arial" panose="020B0604020202020204" pitchFamily="34" charset="0"/>
              </a:rPr>
              <a:t>wget</a:t>
            </a:r>
            <a:r>
              <a:rPr lang="en-GB" sz="1600" b="0" dirty="0">
                <a:solidFill>
                  <a:srgbClr val="D4D4D4"/>
                </a:solidFill>
                <a:effectLst/>
                <a:latin typeface="Arial" panose="020B0604020202020204" pitchFamily="34" charset="0"/>
                <a:cs typeface="Arial" panose="020B0604020202020204" pitchFamily="34" charset="0"/>
              </a:rPr>
              <a:t> {</a:t>
            </a:r>
            <a:r>
              <a:rPr lang="en-GB" sz="1600" b="0" dirty="0" err="1">
                <a:solidFill>
                  <a:srgbClr val="D4D4D4"/>
                </a:solidFill>
                <a:effectLst/>
                <a:latin typeface="Arial" panose="020B0604020202020204" pitchFamily="34" charset="0"/>
                <a:cs typeface="Arial" panose="020B0604020202020204" pitchFamily="34" charset="0"/>
              </a:rPr>
              <a:t>images_url</a:t>
            </a:r>
            <a:r>
              <a:rPr lang="en-GB" sz="1600" b="0" dirty="0">
                <a:solidFill>
                  <a:srgbClr val="D4D4D4"/>
                </a:solidFill>
                <a:effectLst/>
                <a:latin typeface="Arial" panose="020B0604020202020204" pitchFamily="34" charset="0"/>
                <a:cs typeface="Arial" panose="020B0604020202020204" pitchFamily="34" charset="0"/>
              </a:rPr>
              <a:t>} -P {</a:t>
            </a:r>
            <a:r>
              <a:rPr lang="en-GB" sz="1600" b="0" dirty="0" err="1">
                <a:solidFill>
                  <a:srgbClr val="D4D4D4"/>
                </a:solidFill>
                <a:effectLst/>
                <a:latin typeface="Arial" panose="020B0604020202020204" pitchFamily="34" charset="0"/>
                <a:cs typeface="Arial" panose="020B0604020202020204" pitchFamily="34" charset="0"/>
              </a:rPr>
              <a:t>downloadpath</a:t>
            </a:r>
            <a:r>
              <a:rPr lang="en-GB" sz="1600" b="0" dirty="0">
                <a:solidFill>
                  <a:srgbClr val="D4D4D4"/>
                </a:solidFill>
                <a:effectLst/>
                <a:latin typeface="Arial" panose="020B0604020202020204" pitchFamily="34" charset="0"/>
                <a:cs typeface="Arial" panose="020B0604020202020204" pitchFamily="34" charset="0"/>
              </a:rPr>
              <a:t>}</a:t>
            </a:r>
          </a:p>
          <a:p>
            <a:r>
              <a:rPr lang="en-GB" sz="1600" b="0" dirty="0" err="1">
                <a:solidFill>
                  <a:srgbClr val="9CDCFE"/>
                </a:solidFill>
                <a:effectLst/>
                <a:latin typeface="Arial" panose="020B0604020202020204" pitchFamily="34" charset="0"/>
                <a:cs typeface="Arial" panose="020B0604020202020204" pitchFamily="34" charset="0"/>
              </a:rPr>
              <a:t>tmp_path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downloadpath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'/DICOMfiles.zip'</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err="1">
                <a:solidFill>
                  <a:srgbClr val="9CDCFE"/>
                </a:solidFill>
                <a:effectLst/>
                <a:latin typeface="Arial" panose="020B0604020202020204" pitchFamily="34" charset="0"/>
                <a:cs typeface="Arial" panose="020B0604020202020204" pitchFamily="34" charset="0"/>
              </a:rPr>
              <a:t>image_path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downloadpath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'/Workshop/'</a:t>
            </a:r>
            <a:endParaRPr lang="en-GB" sz="1600" b="0" dirty="0">
              <a:solidFill>
                <a:srgbClr val="D4D4D4"/>
              </a:solidFill>
              <a:effectLst/>
              <a:latin typeface="Arial" panose="020B0604020202020204" pitchFamily="34" charset="0"/>
              <a:cs typeface="Arial" panose="020B0604020202020204" pitchFamily="34" charset="0"/>
            </a:endParaRPr>
          </a:p>
          <a:p>
            <a:r>
              <a:rPr lang="en-GB" sz="1600" b="0" dirty="0">
                <a:solidFill>
                  <a:srgbClr val="F44747"/>
                </a:solidFill>
                <a:effectLst/>
                <a:latin typeface="Arial" panose="020B0604020202020204" pitchFamily="34" charset="0"/>
                <a:cs typeface="Arial" panose="020B0604020202020204" pitchFamily="34" charset="0"/>
              </a:rPr>
              <a:t>!</a:t>
            </a:r>
            <a:r>
              <a:rPr lang="en-GB" sz="1600" b="0" dirty="0">
                <a:solidFill>
                  <a:srgbClr val="D4D4D4"/>
                </a:solidFill>
                <a:effectLst/>
                <a:latin typeface="Arial" panose="020B0604020202020204" pitchFamily="34" charset="0"/>
                <a:cs typeface="Arial" panose="020B0604020202020204" pitchFamily="34" charset="0"/>
              </a:rPr>
              <a:t>unzip {</a:t>
            </a:r>
            <a:r>
              <a:rPr lang="en-GB" sz="1600" b="0" dirty="0" err="1">
                <a:solidFill>
                  <a:srgbClr val="D4D4D4"/>
                </a:solidFill>
                <a:effectLst/>
                <a:latin typeface="Arial" panose="020B0604020202020204" pitchFamily="34" charset="0"/>
                <a:cs typeface="Arial" panose="020B0604020202020204" pitchFamily="34" charset="0"/>
              </a:rPr>
              <a:t>tmp_path</a:t>
            </a:r>
            <a:r>
              <a:rPr lang="en-GB" sz="1600" b="0" dirty="0">
                <a:solidFill>
                  <a:srgbClr val="D4D4D4"/>
                </a:solidFill>
                <a:effectLst/>
                <a:latin typeface="Arial" panose="020B0604020202020204" pitchFamily="34" charset="0"/>
                <a:cs typeface="Arial" panose="020B0604020202020204" pitchFamily="34" charset="0"/>
              </a:rPr>
              <a:t>} -d {</a:t>
            </a:r>
            <a:r>
              <a:rPr lang="en-GB" sz="1600" b="0" dirty="0" err="1">
                <a:solidFill>
                  <a:srgbClr val="D4D4D4"/>
                </a:solidFill>
                <a:effectLst/>
                <a:latin typeface="Arial" panose="020B0604020202020204" pitchFamily="34" charset="0"/>
                <a:cs typeface="Arial" panose="020B0604020202020204" pitchFamily="34" charset="0"/>
              </a:rPr>
              <a:t>image_path</a:t>
            </a:r>
            <a:r>
              <a:rPr lang="en-GB" sz="1600" b="0" dirty="0">
                <a:solidFill>
                  <a:srgbClr val="D4D4D4"/>
                </a:solidFill>
                <a:effectLst/>
                <a:latin typeface="Arial" panose="020B0604020202020204" pitchFamily="34" charset="0"/>
                <a:cs typeface="Arial" panose="020B0604020202020204" pitchFamily="34" charset="0"/>
              </a:rPr>
              <a:t>}</a:t>
            </a:r>
          </a:p>
          <a:p>
            <a:r>
              <a:rPr lang="en-GB" sz="1600" b="0" dirty="0" err="1">
                <a:solidFill>
                  <a:srgbClr val="9CDCFE"/>
                </a:solidFill>
                <a:effectLst/>
                <a:latin typeface="Arial" panose="020B0604020202020204" pitchFamily="34" charset="0"/>
                <a:cs typeface="Arial" panose="020B0604020202020204" pitchFamily="34" charset="0"/>
              </a:rPr>
              <a:t>image_path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err="1">
                <a:solidFill>
                  <a:srgbClr val="9CDCFE"/>
                </a:solidFill>
                <a:effectLst/>
                <a:latin typeface="Arial" panose="020B0604020202020204" pitchFamily="34" charset="0"/>
                <a:cs typeface="Arial" panose="020B0604020202020204" pitchFamily="34" charset="0"/>
              </a:rPr>
              <a:t>downloadpath</a:t>
            </a:r>
            <a:r>
              <a:rPr lang="en-GB" sz="1600" b="0" dirty="0">
                <a:solidFill>
                  <a:srgbClr val="D4D4D4"/>
                </a:solidFill>
                <a:effectLst/>
                <a:latin typeface="Arial" panose="020B0604020202020204" pitchFamily="34" charset="0"/>
                <a:cs typeface="Arial" panose="020B0604020202020204" pitchFamily="34" charset="0"/>
              </a:rPr>
              <a:t>+</a:t>
            </a:r>
            <a:r>
              <a:rPr lang="en-GB" sz="1600" b="0" dirty="0">
                <a:solidFill>
                  <a:srgbClr val="CE9178"/>
                </a:solidFill>
                <a:effectLst/>
                <a:latin typeface="Arial" panose="020B0604020202020204" pitchFamily="34" charset="0"/>
                <a:cs typeface="Arial" panose="020B0604020202020204" pitchFamily="34" charset="0"/>
              </a:rPr>
              <a:t>'/Workshop/</a:t>
            </a:r>
            <a:r>
              <a:rPr lang="en-GB" sz="1600" b="0" dirty="0" err="1">
                <a:solidFill>
                  <a:srgbClr val="CE9178"/>
                </a:solidFill>
                <a:effectLst/>
                <a:latin typeface="Arial" panose="020B0604020202020204" pitchFamily="34" charset="0"/>
                <a:cs typeface="Arial" panose="020B0604020202020204" pitchFamily="34" charset="0"/>
              </a:rPr>
              <a:t>DICOMfiles</a:t>
            </a:r>
            <a:r>
              <a:rPr lang="en-GB" sz="1600" b="0" dirty="0">
                <a:solidFill>
                  <a:srgbClr val="CE9178"/>
                </a:solidFill>
                <a:effectLst/>
                <a:latin typeface="Arial" panose="020B0604020202020204" pitchFamily="34" charset="0"/>
                <a:cs typeface="Arial" panose="020B0604020202020204" pitchFamily="34" charset="0"/>
              </a:rPr>
              <a:t>/'</a:t>
            </a:r>
            <a:endParaRPr lang="en-GB" sz="1600" b="0" dirty="0">
              <a:solidFill>
                <a:srgbClr val="D4D4D4"/>
              </a:solidFill>
              <a:effectLst/>
              <a:latin typeface="Arial" panose="020B0604020202020204" pitchFamily="34" charset="0"/>
              <a:cs typeface="Arial" panose="020B0604020202020204" pitchFamily="34" charset="0"/>
            </a:endParaRPr>
          </a:p>
        </p:txBody>
      </p:sp>
      <p:cxnSp>
        <p:nvCxnSpPr>
          <p:cNvPr id="9" name="Straight Arrow Connector 8">
            <a:extLst>
              <a:ext uri="{FF2B5EF4-FFF2-40B4-BE49-F238E27FC236}">
                <a16:creationId xmlns:a16="http://schemas.microsoft.com/office/drawing/2014/main" id="{8B72807A-0667-9536-769D-3DC2F811F261}"/>
              </a:ext>
            </a:extLst>
          </p:cNvPr>
          <p:cNvCxnSpPr/>
          <p:nvPr/>
        </p:nvCxnSpPr>
        <p:spPr>
          <a:xfrm>
            <a:off x="5188226" y="1987826"/>
            <a:ext cx="19381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902EECF-71B8-26A5-465E-B9C10974E46F}"/>
              </a:ext>
            </a:extLst>
          </p:cNvPr>
          <p:cNvSpPr txBox="1"/>
          <p:nvPr/>
        </p:nvSpPr>
        <p:spPr>
          <a:xfrm>
            <a:off x="7126357" y="1803160"/>
            <a:ext cx="3846443" cy="369332"/>
          </a:xfrm>
          <a:prstGeom prst="rect">
            <a:avLst/>
          </a:prstGeom>
          <a:noFill/>
        </p:spPr>
        <p:txBody>
          <a:bodyPr wrap="square">
            <a:spAutoFit/>
          </a:bodyPr>
          <a:lstStyle/>
          <a:p>
            <a:r>
              <a:rPr lang="en-GB" sz="1800" b="0" dirty="0">
                <a:solidFill>
                  <a:srgbClr val="FF0000"/>
                </a:solidFill>
                <a:effectLst/>
                <a:latin typeface="Arial" panose="020B0604020202020204" pitchFamily="34" charset="0"/>
                <a:cs typeface="Arial" panose="020B0604020202020204" pitchFamily="34" charset="0"/>
              </a:rPr>
              <a:t>Downloads the data from </a:t>
            </a:r>
            <a:r>
              <a:rPr lang="en-GB" sz="1800" b="0" dirty="0" err="1">
                <a:solidFill>
                  <a:srgbClr val="FF0000"/>
                </a:solidFill>
                <a:effectLst/>
                <a:latin typeface="Arial" panose="020B0604020202020204" pitchFamily="34" charset="0"/>
                <a:cs typeface="Arial" panose="020B0604020202020204" pitchFamily="34" charset="0"/>
              </a:rPr>
              <a:t>github</a:t>
            </a:r>
            <a:endParaRPr lang="en-GB" dirty="0">
              <a:solidFill>
                <a:srgbClr val="FF0000"/>
              </a:solidFill>
            </a:endParaRPr>
          </a:p>
        </p:txBody>
      </p:sp>
      <p:cxnSp>
        <p:nvCxnSpPr>
          <p:cNvPr id="13" name="Straight Arrow Connector 12">
            <a:extLst>
              <a:ext uri="{FF2B5EF4-FFF2-40B4-BE49-F238E27FC236}">
                <a16:creationId xmlns:a16="http://schemas.microsoft.com/office/drawing/2014/main" id="{DF001932-0EC9-117C-3F84-E9937A33B70D}"/>
              </a:ext>
            </a:extLst>
          </p:cNvPr>
          <p:cNvCxnSpPr/>
          <p:nvPr/>
        </p:nvCxnSpPr>
        <p:spPr>
          <a:xfrm>
            <a:off x="4793974" y="2747977"/>
            <a:ext cx="19381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BB30042-DFB1-AC4F-B1E7-18F0071D8E9C}"/>
              </a:ext>
            </a:extLst>
          </p:cNvPr>
          <p:cNvSpPr txBox="1"/>
          <p:nvPr/>
        </p:nvSpPr>
        <p:spPr>
          <a:xfrm>
            <a:off x="6732105" y="2563311"/>
            <a:ext cx="4389782" cy="369332"/>
          </a:xfrm>
          <a:prstGeom prst="rect">
            <a:avLst/>
          </a:prstGeom>
          <a:noFill/>
        </p:spPr>
        <p:txBody>
          <a:bodyPr wrap="square">
            <a:spAutoFit/>
          </a:bodyPr>
          <a:lstStyle/>
          <a:p>
            <a:r>
              <a:rPr lang="en-GB" dirty="0">
                <a:solidFill>
                  <a:srgbClr val="FF0000"/>
                </a:solidFill>
                <a:latin typeface="Arial" panose="020B0604020202020204" pitchFamily="34" charset="0"/>
                <a:cs typeface="Arial" panose="020B0604020202020204" pitchFamily="34" charset="0"/>
              </a:rPr>
              <a:t>Decompress the data into specified folder</a:t>
            </a:r>
            <a:endParaRPr lang="en-GB" dirty="0">
              <a:solidFill>
                <a:srgbClr val="FF0000"/>
              </a:solidFill>
            </a:endParaRPr>
          </a:p>
        </p:txBody>
      </p:sp>
    </p:spTree>
    <p:extLst>
      <p:ext uri="{BB962C8B-B14F-4D97-AF65-F5344CB8AC3E}">
        <p14:creationId xmlns:p14="http://schemas.microsoft.com/office/powerpoint/2010/main" val="264359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1750-4B86-6EF1-3974-AEF854AE06EB}"/>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17EFB39B-B7EF-4D23-7ABD-7B14C45D88F5}"/>
              </a:ext>
            </a:extLst>
          </p:cNvPr>
          <p:cNvSpPr>
            <a:spLocks noGrp="1"/>
          </p:cNvSpPr>
          <p:nvPr>
            <p:ph idx="1"/>
          </p:nvPr>
        </p:nvSpPr>
        <p:spPr/>
        <p:txBody>
          <a:bodyPr>
            <a:normAutofit/>
          </a:bodyPr>
          <a:lstStyle/>
          <a:p>
            <a:pPr marL="514350" indent="-514350">
              <a:buFont typeface="+mj-lt"/>
              <a:buAutoNum type="arabicPeriod"/>
            </a:pPr>
            <a:r>
              <a:rPr lang="en-GB" dirty="0"/>
              <a:t>Basics of classification</a:t>
            </a:r>
          </a:p>
          <a:p>
            <a:pPr marL="514350" indent="-514350">
              <a:buFont typeface="+mj-lt"/>
              <a:buAutoNum type="arabicPeriod"/>
            </a:pPr>
            <a:r>
              <a:rPr lang="en-GB" dirty="0"/>
              <a:t>Hands-on: Logistic regression</a:t>
            </a:r>
          </a:p>
          <a:p>
            <a:pPr marL="514350" indent="-514350">
              <a:buFont typeface="+mj-lt"/>
              <a:buAutoNum type="arabicPeriod"/>
            </a:pPr>
            <a:r>
              <a:rPr lang="en-GB" dirty="0"/>
              <a:t>Introduction to classification in medical imaging</a:t>
            </a:r>
          </a:p>
          <a:p>
            <a:pPr marL="514350" indent="-514350">
              <a:buFont typeface="+mj-lt"/>
              <a:buAutoNum type="arabicPeriod"/>
            </a:pPr>
            <a:r>
              <a:rPr lang="en-GB" dirty="0"/>
              <a:t>Hands-on: Building a classification model</a:t>
            </a:r>
          </a:p>
          <a:p>
            <a:pPr marL="514350" indent="-514350">
              <a:buFont typeface="+mj-lt"/>
              <a:buAutoNum type="arabicPeriod"/>
            </a:pPr>
            <a:r>
              <a:rPr lang="en-GB" dirty="0"/>
              <a:t>Preparing the data</a:t>
            </a:r>
          </a:p>
          <a:p>
            <a:pPr marL="514350" indent="-514350">
              <a:buFont typeface="+mj-lt"/>
              <a:buAutoNum type="arabicPeriod"/>
            </a:pPr>
            <a:r>
              <a:rPr lang="en-GB" dirty="0"/>
              <a:t>Hands-on: Preparing the data and running a classification</a:t>
            </a:r>
          </a:p>
        </p:txBody>
      </p:sp>
    </p:spTree>
    <p:extLst>
      <p:ext uri="{BB962C8B-B14F-4D97-AF65-F5344CB8AC3E}">
        <p14:creationId xmlns:p14="http://schemas.microsoft.com/office/powerpoint/2010/main" val="171403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1A3E5A-9F52-6267-7ADC-30C268E73F51}"/>
              </a:ext>
            </a:extLst>
          </p:cNvPr>
          <p:cNvSpPr txBox="1"/>
          <p:nvPr/>
        </p:nvSpPr>
        <p:spPr>
          <a:xfrm>
            <a:off x="117613" y="866289"/>
            <a:ext cx="11521109" cy="5909310"/>
          </a:xfrm>
          <a:prstGeom prst="rect">
            <a:avLst/>
          </a:prstGeom>
          <a:noFill/>
        </p:spPr>
        <p:txBody>
          <a:bodyPr wrap="square">
            <a:spAutoFit/>
          </a:bodyPr>
          <a:lstStyle/>
          <a:p>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file</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sort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os</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listdir</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image_path</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a:solidFill>
                  <a:srgbClr val="6A9955"/>
                </a:solidFill>
                <a:effectLst/>
                <a:latin typeface="Arial" panose="020B0604020202020204" pitchFamily="34" charset="0"/>
                <a:cs typeface="Arial" panose="020B0604020202020204" pitchFamily="34" charset="0"/>
              </a:rPr>
              <a:t># Check whether file is in </a:t>
            </a:r>
            <a:r>
              <a:rPr lang="en-GB" sz="1400" b="0" dirty="0" err="1">
                <a:solidFill>
                  <a:srgbClr val="6A9955"/>
                </a:solidFill>
                <a:effectLst/>
                <a:latin typeface="Arial" panose="020B0604020202020204" pitchFamily="34" charset="0"/>
                <a:cs typeface="Arial" panose="020B0604020202020204" pitchFamily="34" charset="0"/>
              </a:rPr>
              <a:t>dcm</a:t>
            </a:r>
            <a:r>
              <a:rPr lang="en-GB" sz="1400" b="0" dirty="0">
                <a:solidFill>
                  <a:srgbClr val="6A9955"/>
                </a:solidFill>
                <a:effectLst/>
                <a:latin typeface="Arial" panose="020B0604020202020204" pitchFamily="34" charset="0"/>
                <a:cs typeface="Arial" panose="020B0604020202020204" pitchFamily="34" charset="0"/>
              </a:rPr>
              <a:t> format or not</a:t>
            </a:r>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a:solidFill>
                  <a:srgbClr val="C586C0"/>
                </a:solidFill>
                <a:effectLst/>
                <a:latin typeface="Arial" panose="020B0604020202020204" pitchFamily="34" charset="0"/>
                <a:cs typeface="Arial" panose="020B0604020202020204" pitchFamily="34" charset="0"/>
              </a:rPr>
              <a:t>if</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file</a:t>
            </a:r>
            <a:r>
              <a:rPr lang="en-GB" sz="1400" b="0" dirty="0" err="1">
                <a:solidFill>
                  <a:srgbClr val="D4D4D4"/>
                </a:solidFill>
                <a:effectLst/>
                <a:latin typeface="Arial" panose="020B0604020202020204" pitchFamily="34" charset="0"/>
                <a:cs typeface="Arial" panose="020B0604020202020204" pitchFamily="34" charset="0"/>
              </a:rPr>
              <a:t>.endswith</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dcm</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dirty="0">
                <a:solidFill>
                  <a:srgbClr val="D4D4D4"/>
                </a:solidFill>
                <a:latin typeface="Arial" panose="020B0604020202020204" pitchFamily="34" charset="0"/>
                <a:cs typeface="Arial" panose="020B0604020202020204" pitchFamily="34" charset="0"/>
              </a:rPr>
              <a:t>	</a:t>
            </a:r>
            <a:r>
              <a:rPr lang="en-GB" sz="1400" b="0" dirty="0">
                <a:solidFill>
                  <a:srgbClr val="6A9955"/>
                </a:solidFill>
                <a:effectLst/>
                <a:latin typeface="Arial" panose="020B0604020202020204" pitchFamily="34" charset="0"/>
                <a:cs typeface="Arial" panose="020B0604020202020204" pitchFamily="34" charset="0"/>
              </a:rPr>
              <a:t> # read file</a:t>
            </a:r>
          </a:p>
          <a:p>
            <a:pPr lvl="1"/>
            <a:r>
              <a:rPr lang="en-GB" sz="1400" dirty="0">
                <a:solidFill>
                  <a:srgbClr val="6A9955"/>
                </a:solidFill>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file_path</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569CD6"/>
                </a:solidFill>
                <a:effectLst/>
                <a:latin typeface="Arial" panose="020B0604020202020204" pitchFamily="34" charset="0"/>
                <a:cs typeface="Arial" panose="020B0604020202020204" pitchFamily="34" charset="0"/>
              </a:rPr>
              <a:t>f</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569CD6"/>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image_path</a:t>
            </a:r>
            <a:r>
              <a:rPr lang="en-GB" sz="1400" b="0" dirty="0">
                <a:solidFill>
                  <a:srgbClr val="569CD6"/>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file</a:t>
            </a:r>
            <a:r>
              <a:rPr lang="en-GB" sz="1400" b="0" dirty="0">
                <a:solidFill>
                  <a:srgbClr val="569CD6"/>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a:solidFill>
                  <a:srgbClr val="9CDCFE"/>
                </a:solidFill>
                <a:effectLst/>
                <a:latin typeface="Arial" panose="020B0604020202020204" pitchFamily="34" charset="0"/>
                <a:cs typeface="Arial" panose="020B0604020202020204" pitchFamily="34" charset="0"/>
              </a:rPr>
              <a:t>ds</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dicom</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dcmread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file_path</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a:solidFill>
                  <a:srgbClr val="6A9955"/>
                </a:solidFill>
                <a:effectLst/>
                <a:latin typeface="Arial" panose="020B0604020202020204" pitchFamily="34" charset="0"/>
                <a:cs typeface="Arial" panose="020B0604020202020204" pitchFamily="34" charset="0"/>
              </a:rPr>
              <a:t># store meta data</a:t>
            </a:r>
            <a:br>
              <a:rPr lang="en-GB" sz="1400" b="0" dirty="0">
                <a:solidFill>
                  <a:srgbClr val="D4D4D4"/>
                </a:solidFill>
                <a:effectLst/>
                <a:latin typeface="Arial" panose="020B0604020202020204" pitchFamily="34" charset="0"/>
                <a:cs typeface="Arial" panose="020B0604020202020204" pitchFamily="34" charset="0"/>
              </a:rPr>
            </a:br>
            <a:r>
              <a:rPr lang="en-GB" sz="1400" b="0" dirty="0" err="1">
                <a:solidFill>
                  <a:srgbClr val="9CDCFE"/>
                </a:solidFill>
                <a:effectLst/>
                <a:latin typeface="Arial" panose="020B0604020202020204" pitchFamily="34" charset="0"/>
                <a:cs typeface="Arial" panose="020B0604020202020204" pitchFamily="34" charset="0"/>
              </a:rPr>
              <a:t>dataType</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append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ds</a:t>
            </a:r>
            <a:r>
              <a:rPr lang="en-GB" sz="1400" b="0" dirty="0" err="1">
                <a:solidFill>
                  <a:srgbClr val="D4D4D4"/>
                </a:solidFill>
                <a:effectLst/>
                <a:latin typeface="Arial" panose="020B0604020202020204" pitchFamily="34" charset="0"/>
                <a:cs typeface="Arial" panose="020B0604020202020204" pitchFamily="34" charset="0"/>
              </a:rPr>
              <a:t>.ProtocolName</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dataID</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append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ds</a:t>
            </a:r>
            <a:r>
              <a:rPr lang="en-GB" sz="1400" b="0" dirty="0" err="1">
                <a:solidFill>
                  <a:srgbClr val="D4D4D4"/>
                </a:solidFill>
                <a:effectLst/>
                <a:latin typeface="Arial" panose="020B0604020202020204" pitchFamily="34" charset="0"/>
                <a:cs typeface="Arial" panose="020B0604020202020204" pitchFamily="34" charset="0"/>
              </a:rPr>
              <a:t>.PatientID</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3</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6</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dataSeriesNo</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append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ds</a:t>
            </a:r>
            <a:r>
              <a:rPr lang="en-GB" sz="1400" b="0" dirty="0" err="1">
                <a:solidFill>
                  <a:srgbClr val="D4D4D4"/>
                </a:solidFill>
                <a:effectLst/>
                <a:latin typeface="Arial" panose="020B0604020202020204" pitchFamily="34" charset="0"/>
                <a:cs typeface="Arial" panose="020B0604020202020204" pitchFamily="34" charset="0"/>
              </a:rPr>
              <a:t>.SeriesNumber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dataInstanceNo</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append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ds</a:t>
            </a:r>
            <a:r>
              <a:rPr lang="en-GB" sz="1400" b="0" dirty="0" err="1">
                <a:solidFill>
                  <a:srgbClr val="D4D4D4"/>
                </a:solidFill>
                <a:effectLst/>
                <a:latin typeface="Arial" panose="020B0604020202020204" pitchFamily="34" charset="0"/>
                <a:cs typeface="Arial" panose="020B0604020202020204" pitchFamily="34" charset="0"/>
              </a:rPr>
              <a:t>.InstanceNumber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6A9955"/>
                </a:solidFill>
                <a:effectLst/>
                <a:latin typeface="Arial" panose="020B0604020202020204" pitchFamily="34" charset="0"/>
                <a:cs typeface="Arial" panose="020B0604020202020204" pitchFamily="34" charset="0"/>
              </a:rPr>
              <a:t># store metadata</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a:solidFill>
                  <a:srgbClr val="6A9955"/>
                </a:solidFill>
                <a:effectLst/>
                <a:latin typeface="Arial" panose="020B0604020202020204" pitchFamily="34" charset="0"/>
                <a:cs typeface="Arial" panose="020B0604020202020204" pitchFamily="34" charset="0"/>
              </a:rPr>
              <a:t># process image data to ensure all data is square and resample to 128x128 matrix</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err="1">
                <a:solidFill>
                  <a:srgbClr val="9CDCFE"/>
                </a:solidFill>
                <a:effectLst/>
                <a:latin typeface="Arial" panose="020B0604020202020204" pitchFamily="34" charset="0"/>
                <a:cs typeface="Arial" panose="020B0604020202020204" pitchFamily="34" charset="0"/>
              </a:rPr>
              <a:t>inData</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9CDCFE"/>
                </a:solidFill>
                <a:effectLst/>
                <a:latin typeface="Arial" panose="020B0604020202020204" pitchFamily="34" charset="0"/>
                <a:cs typeface="Arial" panose="020B0604020202020204" pitchFamily="34" charset="0"/>
              </a:rPr>
              <a:t>ds</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pixel_array</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err="1">
                <a:solidFill>
                  <a:srgbClr val="9CDCFE"/>
                </a:solidFill>
                <a:effectLst/>
                <a:latin typeface="Arial" panose="020B0604020202020204" pitchFamily="34" charset="0"/>
                <a:cs typeface="Arial" panose="020B0604020202020204" pitchFamily="34" charset="0"/>
              </a:rPr>
              <a:t>minSz</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DCDCAA"/>
                </a:solidFill>
                <a:effectLst/>
                <a:latin typeface="Arial" panose="020B0604020202020204" pitchFamily="34" charset="0"/>
                <a:cs typeface="Arial" panose="020B0604020202020204" pitchFamily="34" charset="0"/>
              </a:rPr>
              <a:t>min</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inData</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shape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0</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inData</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shape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err="1">
                <a:solidFill>
                  <a:srgbClr val="9CDCFE"/>
                </a:solidFill>
                <a:effectLst/>
                <a:latin typeface="Arial" panose="020B0604020202020204" pitchFamily="34" charset="0"/>
                <a:cs typeface="Arial" panose="020B0604020202020204" pitchFamily="34" charset="0"/>
              </a:rPr>
              <a:t>startX</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math</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floor</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inData</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shape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0</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minSz</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startY</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math</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floor</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inData</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shape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minSz</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a:t>
            </a:r>
            <a:br>
              <a:rPr lang="en-GB" sz="1400" b="0" dirty="0">
                <a:solidFill>
                  <a:srgbClr val="D4D4D4"/>
                </a:solidFill>
                <a:effectLst/>
                <a:latin typeface="Arial" panose="020B0604020202020204" pitchFamily="34" charset="0"/>
                <a:cs typeface="Arial" panose="020B0604020202020204" pitchFamily="34" charset="0"/>
              </a:rPr>
            </a:br>
            <a:r>
              <a:rPr lang="en-GB" sz="1400" b="0" dirty="0" err="1">
                <a:solidFill>
                  <a:srgbClr val="9CDCFE"/>
                </a:solidFill>
                <a:effectLst/>
                <a:latin typeface="Arial" panose="020B0604020202020204" pitchFamily="34" charset="0"/>
                <a:cs typeface="Arial" panose="020B0604020202020204" pitchFamily="34" charset="0"/>
              </a:rPr>
              <a:t>image_resampled</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9CDCFE"/>
                </a:solidFill>
                <a:effectLst/>
                <a:latin typeface="Arial" panose="020B0604020202020204" pitchFamily="34" charset="0"/>
                <a:cs typeface="Arial" panose="020B0604020202020204" pitchFamily="34" charset="0"/>
              </a:rPr>
              <a:t>inData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startX</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startX</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minSz</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startY</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startY</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minSz</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4EC9B0"/>
                </a:solidFill>
                <a:effectLst/>
                <a:latin typeface="Arial" panose="020B0604020202020204" pitchFamily="34" charset="0"/>
                <a:cs typeface="Arial" panose="020B0604020202020204" pitchFamily="34" charset="0"/>
              </a:rPr>
              <a:t>tf</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newaxis</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err="1">
                <a:solidFill>
                  <a:srgbClr val="9CDCFE"/>
                </a:solidFill>
                <a:effectLst/>
                <a:latin typeface="Arial" panose="020B0604020202020204" pitchFamily="34" charset="0"/>
                <a:cs typeface="Arial" panose="020B0604020202020204" pitchFamily="34" charset="0"/>
              </a:rPr>
              <a:t>image_resampled</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tf</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image</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resize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image_resampled</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imageSize</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imageSize</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a:solidFill>
                  <a:srgbClr val="6A9955"/>
                </a:solidFill>
                <a:effectLst/>
                <a:latin typeface="Arial" panose="020B0604020202020204" pitchFamily="34" charset="0"/>
                <a:cs typeface="Arial" panose="020B0604020202020204" pitchFamily="34" charset="0"/>
              </a:rPr>
              <a:t>#Contrast Normalization (CLAHE) and scaled between [0 1]</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err="1">
                <a:solidFill>
                  <a:srgbClr val="9CDCFE"/>
                </a:solidFill>
                <a:effectLst/>
                <a:latin typeface="Arial" panose="020B0604020202020204" pitchFamily="34" charset="0"/>
                <a:cs typeface="Arial" panose="020B0604020202020204" pitchFamily="34" charset="0"/>
              </a:rPr>
              <a:t>image_preproc</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tf_clahe</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clahe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image_resampled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max</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image_resampled</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256</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256</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err="1">
                <a:solidFill>
                  <a:srgbClr val="9CDCFE"/>
                </a:solidFill>
                <a:effectLst/>
                <a:latin typeface="Arial" panose="020B0604020202020204" pitchFamily="34" charset="0"/>
                <a:cs typeface="Arial" panose="020B0604020202020204" pitchFamily="34" charset="0"/>
              </a:rPr>
              <a:t>dataImage</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append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image_preproc</a:t>
            </a:r>
            <a:r>
              <a:rPr lang="en-GB" sz="1400" b="0" dirty="0">
                <a:solidFill>
                  <a:srgbClr val="D4D4D4"/>
                </a:solidFill>
                <a:effectLst/>
                <a:latin typeface="Arial" panose="020B0604020202020204" pitchFamily="34" charset="0"/>
                <a:cs typeface="Arial" panose="020B0604020202020204" pitchFamily="34" charset="0"/>
              </a:rPr>
              <a:t>)</a:t>
            </a:r>
          </a:p>
          <a:p>
            <a:pPr lvl="1"/>
            <a:br>
              <a:rPr lang="en-GB" sz="1400" b="0" dirty="0">
                <a:solidFill>
                  <a:srgbClr val="D4D4D4"/>
                </a:solidFill>
                <a:effectLst/>
                <a:latin typeface="Arial" panose="020B0604020202020204" pitchFamily="34" charset="0"/>
                <a:cs typeface="Arial" panose="020B0604020202020204" pitchFamily="34" charset="0"/>
              </a:rPr>
            </a:br>
            <a:r>
              <a:rPr lang="en-GB" sz="1400" b="0" dirty="0">
                <a:solidFill>
                  <a:srgbClr val="6A9955"/>
                </a:solidFill>
                <a:effectLst/>
                <a:latin typeface="Arial" panose="020B0604020202020204" pitchFamily="34" charset="0"/>
                <a:cs typeface="Arial" panose="020B0604020202020204" pitchFamily="34" charset="0"/>
              </a:rPr>
              <a:t>#Ordered Dictionary structure</a:t>
            </a:r>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dict</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dataImage</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dataImage</a:t>
            </a:r>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dataID</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stack</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dataID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astype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np</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int16</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dataType</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dataType</a:t>
            </a:r>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dataSeriesNo</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stack</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dataSeriesNo</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astype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np</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int16</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dataInstanceNo</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stack</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dataInstanceNo</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astype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np</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int16</a:t>
            </a:r>
            <a:r>
              <a:rPr lang="en-GB" sz="1400" b="0" dirty="0">
                <a:solidFill>
                  <a:srgbClr val="D4D4D4"/>
                </a:solidFill>
                <a:effectLst/>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CD0A5B2F-7919-AF39-C38B-0C5683CE02D7}"/>
              </a:ext>
            </a:extLst>
          </p:cNvPr>
          <p:cNvSpPr txBox="1"/>
          <p:nvPr/>
        </p:nvSpPr>
        <p:spPr>
          <a:xfrm>
            <a:off x="117613" y="82401"/>
            <a:ext cx="6097656" cy="430887"/>
          </a:xfrm>
          <a:prstGeom prst="rect">
            <a:avLst/>
          </a:prstGeom>
          <a:noFill/>
        </p:spPr>
        <p:txBody>
          <a:bodyPr wrap="square">
            <a:spAutoFit/>
          </a:bodyPr>
          <a:lstStyle/>
          <a:p>
            <a:r>
              <a:rPr lang="en-GB" sz="2200" b="1" dirty="0">
                <a:solidFill>
                  <a:schemeClr val="bg1"/>
                </a:solidFill>
                <a:latin typeface="Arial" panose="020B0604020202020204" pitchFamily="34" charset="0"/>
                <a:cs typeface="Arial" panose="020B0604020202020204" pitchFamily="34" charset="0"/>
              </a:rPr>
              <a:t>Reading and organizing the data</a:t>
            </a:r>
            <a:endParaRPr lang="en-GB" sz="2200" b="1" dirty="0">
              <a:solidFill>
                <a:schemeClr val="bg1"/>
              </a:solidFill>
              <a:effectLst/>
              <a:latin typeface="Arial" panose="020B060402020202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75837ACF-D0D3-CDE3-2E25-5CAA61D54B93}"/>
              </a:ext>
            </a:extLst>
          </p:cNvPr>
          <p:cNvCxnSpPr/>
          <p:nvPr/>
        </p:nvCxnSpPr>
        <p:spPr>
          <a:xfrm>
            <a:off x="5710740" y="5527861"/>
            <a:ext cx="19381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6328BCC-F417-00AB-186D-B74FA025C9CE}"/>
              </a:ext>
            </a:extLst>
          </p:cNvPr>
          <p:cNvSpPr txBox="1"/>
          <p:nvPr/>
        </p:nvSpPr>
        <p:spPr>
          <a:xfrm>
            <a:off x="7648871" y="5343195"/>
            <a:ext cx="3846443" cy="369332"/>
          </a:xfrm>
          <a:prstGeom prst="rect">
            <a:avLst/>
          </a:prstGeom>
          <a:noFill/>
        </p:spPr>
        <p:txBody>
          <a:bodyPr wrap="square">
            <a:spAutoFit/>
          </a:bodyPr>
          <a:lstStyle/>
          <a:p>
            <a:r>
              <a:rPr lang="en-GB" sz="1800" b="0" dirty="0">
                <a:solidFill>
                  <a:srgbClr val="FF0000"/>
                </a:solidFill>
                <a:effectLst/>
                <a:latin typeface="Arial" panose="020B0604020202020204" pitchFamily="34" charset="0"/>
                <a:cs typeface="Arial" panose="020B0604020202020204" pitchFamily="34" charset="0"/>
              </a:rPr>
              <a:t>Ordered Dictionary Structure</a:t>
            </a:r>
            <a:endParaRPr lang="en-GB" dirty="0">
              <a:solidFill>
                <a:srgbClr val="FF0000"/>
              </a:solidFill>
            </a:endParaRPr>
          </a:p>
        </p:txBody>
      </p:sp>
    </p:spTree>
    <p:extLst>
      <p:ext uri="{BB962C8B-B14F-4D97-AF65-F5344CB8AC3E}">
        <p14:creationId xmlns:p14="http://schemas.microsoft.com/office/powerpoint/2010/main" val="3022377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1A3E5A-9F52-6267-7ADC-30C268E73F51}"/>
              </a:ext>
            </a:extLst>
          </p:cNvPr>
          <p:cNvSpPr txBox="1"/>
          <p:nvPr/>
        </p:nvSpPr>
        <p:spPr>
          <a:xfrm>
            <a:off x="117613" y="866289"/>
            <a:ext cx="11521109" cy="3970318"/>
          </a:xfrm>
          <a:prstGeom prst="rect">
            <a:avLst/>
          </a:prstGeom>
          <a:noFill/>
        </p:spPr>
        <p:txBody>
          <a:bodyPr wrap="square">
            <a:spAutoFit/>
          </a:bodyPr>
          <a:lstStyle/>
          <a:p>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file</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sort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os</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listdir</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image_path</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a:solidFill>
                  <a:srgbClr val="6A9955"/>
                </a:solidFill>
                <a:effectLst/>
                <a:latin typeface="Arial" panose="020B0604020202020204" pitchFamily="34" charset="0"/>
                <a:cs typeface="Arial" panose="020B0604020202020204" pitchFamily="34" charset="0"/>
              </a:rPr>
              <a:t># Check whether file is in </a:t>
            </a:r>
            <a:r>
              <a:rPr lang="en-GB" sz="1400" b="0" dirty="0" err="1">
                <a:solidFill>
                  <a:srgbClr val="6A9955"/>
                </a:solidFill>
                <a:effectLst/>
                <a:latin typeface="Arial" panose="020B0604020202020204" pitchFamily="34" charset="0"/>
                <a:cs typeface="Arial" panose="020B0604020202020204" pitchFamily="34" charset="0"/>
              </a:rPr>
              <a:t>dcm</a:t>
            </a:r>
            <a:r>
              <a:rPr lang="en-GB" sz="1400" b="0" dirty="0">
                <a:solidFill>
                  <a:srgbClr val="6A9955"/>
                </a:solidFill>
                <a:effectLst/>
                <a:latin typeface="Arial" panose="020B0604020202020204" pitchFamily="34" charset="0"/>
                <a:cs typeface="Arial" panose="020B0604020202020204" pitchFamily="34" charset="0"/>
              </a:rPr>
              <a:t> format or not</a:t>
            </a:r>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a:solidFill>
                  <a:srgbClr val="C586C0"/>
                </a:solidFill>
                <a:effectLst/>
                <a:latin typeface="Arial" panose="020B0604020202020204" pitchFamily="34" charset="0"/>
                <a:cs typeface="Arial" panose="020B0604020202020204" pitchFamily="34" charset="0"/>
              </a:rPr>
              <a:t>if</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file</a:t>
            </a:r>
            <a:r>
              <a:rPr lang="en-GB" sz="1400" b="0" dirty="0" err="1">
                <a:solidFill>
                  <a:srgbClr val="D4D4D4"/>
                </a:solidFill>
                <a:effectLst/>
                <a:latin typeface="Arial" panose="020B0604020202020204" pitchFamily="34" charset="0"/>
                <a:cs typeface="Arial" panose="020B0604020202020204" pitchFamily="34" charset="0"/>
              </a:rPr>
              <a:t>.endswith</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dcm</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dirty="0">
                <a:solidFill>
                  <a:srgbClr val="D4D4D4"/>
                </a:solidFill>
                <a:latin typeface="Arial" panose="020B0604020202020204" pitchFamily="34" charset="0"/>
                <a:cs typeface="Arial" panose="020B0604020202020204" pitchFamily="34" charset="0"/>
              </a:rPr>
              <a:t>	</a:t>
            </a:r>
            <a:r>
              <a:rPr lang="en-GB" sz="1400" b="0" dirty="0">
                <a:solidFill>
                  <a:srgbClr val="6A9955"/>
                </a:solidFill>
                <a:effectLst/>
                <a:latin typeface="Arial" panose="020B0604020202020204" pitchFamily="34" charset="0"/>
                <a:cs typeface="Arial" panose="020B0604020202020204" pitchFamily="34" charset="0"/>
              </a:rPr>
              <a:t> # read file</a:t>
            </a:r>
          </a:p>
          <a:p>
            <a:pPr lvl="1"/>
            <a:r>
              <a:rPr lang="en-GB" sz="1400" dirty="0">
                <a:solidFill>
                  <a:srgbClr val="6A9955"/>
                </a:solidFill>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file_path</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569CD6"/>
                </a:solidFill>
                <a:effectLst/>
                <a:latin typeface="Arial" panose="020B0604020202020204" pitchFamily="34" charset="0"/>
                <a:cs typeface="Arial" panose="020B0604020202020204" pitchFamily="34" charset="0"/>
              </a:rPr>
              <a:t>f</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569CD6"/>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image_path</a:t>
            </a:r>
            <a:r>
              <a:rPr lang="en-GB" sz="1400" b="0" dirty="0">
                <a:solidFill>
                  <a:srgbClr val="569CD6"/>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file</a:t>
            </a:r>
            <a:r>
              <a:rPr lang="en-GB" sz="1400" b="0" dirty="0">
                <a:solidFill>
                  <a:srgbClr val="569CD6"/>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a:solidFill>
                  <a:srgbClr val="9CDCFE"/>
                </a:solidFill>
                <a:effectLst/>
                <a:latin typeface="Arial" panose="020B0604020202020204" pitchFamily="34" charset="0"/>
                <a:cs typeface="Arial" panose="020B0604020202020204" pitchFamily="34" charset="0"/>
              </a:rPr>
              <a:t>ds</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dicom</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dcmread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file_path</a:t>
            </a:r>
            <a:r>
              <a:rPr lang="en-GB" sz="1400" b="0" dirty="0">
                <a:solidFill>
                  <a:srgbClr val="D4D4D4"/>
                </a:solidFill>
                <a:effectLst/>
                <a:latin typeface="Arial" panose="020B0604020202020204" pitchFamily="34" charset="0"/>
                <a:cs typeface="Arial" panose="020B0604020202020204" pitchFamily="34" charset="0"/>
              </a:rPr>
              <a:t>)</a:t>
            </a:r>
          </a:p>
          <a:p>
            <a:pPr lvl="2"/>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a:solidFill>
                  <a:srgbClr val="6A9955"/>
                </a:solidFill>
                <a:effectLst/>
                <a:latin typeface="Arial" panose="020B0604020202020204" pitchFamily="34" charset="0"/>
                <a:cs typeface="Arial" panose="020B0604020202020204" pitchFamily="34" charset="0"/>
              </a:rPr>
              <a:t># store meta data</a:t>
            </a:r>
            <a:br>
              <a:rPr lang="en-GB" sz="1400" b="0" dirty="0">
                <a:solidFill>
                  <a:srgbClr val="D4D4D4"/>
                </a:solidFill>
                <a:effectLst/>
                <a:latin typeface="Arial" panose="020B0604020202020204" pitchFamily="34" charset="0"/>
                <a:cs typeface="Arial" panose="020B0604020202020204" pitchFamily="34" charset="0"/>
              </a:rPr>
            </a:br>
            <a:r>
              <a:rPr lang="en-GB" sz="1400" b="0" dirty="0">
                <a:solidFill>
                  <a:srgbClr val="6A9955"/>
                </a:solidFill>
                <a:effectLst/>
                <a:latin typeface="Arial" panose="020B0604020202020204" pitchFamily="34" charset="0"/>
                <a:cs typeface="Arial" panose="020B0604020202020204" pitchFamily="34" charset="0"/>
              </a:rPr>
              <a:t># process image data to ensure all data is square and resample to 128x128 matrix</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a:solidFill>
                  <a:srgbClr val="6A9955"/>
                </a:solidFill>
                <a:effectLst/>
                <a:latin typeface="Arial" panose="020B0604020202020204" pitchFamily="34" charset="0"/>
                <a:cs typeface="Arial" panose="020B0604020202020204" pitchFamily="34" charset="0"/>
              </a:rPr>
              <a:t># Contrast Normalization (CLAHE) and scaled between [0 1]</a:t>
            </a:r>
            <a:endParaRPr lang="en-GB" sz="1400" b="0" dirty="0">
              <a:solidFill>
                <a:srgbClr val="D4D4D4"/>
              </a:solidFill>
              <a:effectLst/>
              <a:latin typeface="Arial" panose="020B0604020202020204" pitchFamily="34" charset="0"/>
              <a:cs typeface="Arial" panose="020B0604020202020204" pitchFamily="34" charset="0"/>
            </a:endParaRPr>
          </a:p>
          <a:p>
            <a:pPr lvl="1"/>
            <a:br>
              <a:rPr lang="en-GB" sz="1400" b="0" dirty="0">
                <a:solidFill>
                  <a:srgbClr val="D4D4D4"/>
                </a:solidFill>
                <a:effectLst/>
                <a:latin typeface="Arial" panose="020B0604020202020204" pitchFamily="34" charset="0"/>
                <a:cs typeface="Arial" panose="020B0604020202020204" pitchFamily="34" charset="0"/>
              </a:rPr>
            </a:br>
            <a:r>
              <a:rPr lang="en-GB" sz="1400" b="0" dirty="0">
                <a:solidFill>
                  <a:srgbClr val="6A9955"/>
                </a:solidFill>
                <a:effectLst/>
                <a:latin typeface="Arial" panose="020B0604020202020204" pitchFamily="34" charset="0"/>
                <a:cs typeface="Arial" panose="020B0604020202020204" pitchFamily="34" charset="0"/>
              </a:rPr>
              <a:t>#Ordered Dictionary structure</a:t>
            </a:r>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dict</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dataImage</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dataImage</a:t>
            </a:r>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dataID</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stack</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dataID</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astype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np</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int16</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dataType</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dataType</a:t>
            </a:r>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dataSeriesNo</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stack</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dataSeriesNo</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astype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np</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int16</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dataInstanceNo</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stack</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dataInstanceNo</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astype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np</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int16</a:t>
            </a:r>
            <a:r>
              <a:rPr lang="en-GB" sz="1400" b="0" dirty="0">
                <a:solidFill>
                  <a:srgbClr val="D4D4D4"/>
                </a:solidFill>
                <a:effectLst/>
                <a:latin typeface="Arial" panose="020B0604020202020204" pitchFamily="34" charset="0"/>
                <a:cs typeface="Arial" panose="020B0604020202020204" pitchFamily="34" charset="0"/>
              </a:rPr>
              <a:t>)</a:t>
            </a:r>
          </a:p>
        </p:txBody>
      </p:sp>
      <p:sp>
        <p:nvSpPr>
          <p:cNvPr id="4" name="TextBox 3">
            <a:extLst>
              <a:ext uri="{FF2B5EF4-FFF2-40B4-BE49-F238E27FC236}">
                <a16:creationId xmlns:a16="http://schemas.microsoft.com/office/drawing/2014/main" id="{CD0A5B2F-7919-AF39-C38B-0C5683CE02D7}"/>
              </a:ext>
            </a:extLst>
          </p:cNvPr>
          <p:cNvSpPr txBox="1"/>
          <p:nvPr/>
        </p:nvSpPr>
        <p:spPr>
          <a:xfrm>
            <a:off x="117613" y="82401"/>
            <a:ext cx="6097656" cy="430887"/>
          </a:xfrm>
          <a:prstGeom prst="rect">
            <a:avLst/>
          </a:prstGeom>
          <a:noFill/>
        </p:spPr>
        <p:txBody>
          <a:bodyPr wrap="square">
            <a:spAutoFit/>
          </a:bodyPr>
          <a:lstStyle/>
          <a:p>
            <a:r>
              <a:rPr lang="en-GB" sz="2200" b="1" dirty="0">
                <a:solidFill>
                  <a:schemeClr val="bg1"/>
                </a:solidFill>
                <a:latin typeface="Arial" panose="020B0604020202020204" pitchFamily="34" charset="0"/>
                <a:cs typeface="Arial" panose="020B0604020202020204" pitchFamily="34" charset="0"/>
              </a:rPr>
              <a:t>Reading and organizing the data</a:t>
            </a:r>
            <a:endParaRPr lang="en-GB" sz="2200" b="1" dirty="0">
              <a:solidFill>
                <a:schemeClr val="bg1"/>
              </a:solidFill>
              <a:effectLst/>
              <a:latin typeface="Arial" panose="020B0604020202020204" pitchFamily="34" charset="0"/>
              <a:cs typeface="Arial" panose="020B0604020202020204" pitchFamily="34" charset="0"/>
            </a:endParaRPr>
          </a:p>
        </p:txBody>
      </p:sp>
      <p:cxnSp>
        <p:nvCxnSpPr>
          <p:cNvPr id="5" name="Straight Arrow Connector 4">
            <a:extLst>
              <a:ext uri="{FF2B5EF4-FFF2-40B4-BE49-F238E27FC236}">
                <a16:creationId xmlns:a16="http://schemas.microsoft.com/office/drawing/2014/main" id="{75837ACF-D0D3-CDE3-2E25-5CAA61D54B93}"/>
              </a:ext>
            </a:extLst>
          </p:cNvPr>
          <p:cNvCxnSpPr/>
          <p:nvPr/>
        </p:nvCxnSpPr>
        <p:spPr>
          <a:xfrm>
            <a:off x="5710740" y="5527861"/>
            <a:ext cx="19381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6328BCC-F417-00AB-186D-B74FA025C9CE}"/>
              </a:ext>
            </a:extLst>
          </p:cNvPr>
          <p:cNvSpPr txBox="1"/>
          <p:nvPr/>
        </p:nvSpPr>
        <p:spPr>
          <a:xfrm>
            <a:off x="7648871" y="5343195"/>
            <a:ext cx="3846443" cy="369332"/>
          </a:xfrm>
          <a:prstGeom prst="rect">
            <a:avLst/>
          </a:prstGeom>
          <a:noFill/>
        </p:spPr>
        <p:txBody>
          <a:bodyPr wrap="square">
            <a:spAutoFit/>
          </a:bodyPr>
          <a:lstStyle/>
          <a:p>
            <a:r>
              <a:rPr lang="en-GB" sz="1800" b="0" dirty="0">
                <a:solidFill>
                  <a:srgbClr val="FF0000"/>
                </a:solidFill>
                <a:effectLst/>
                <a:latin typeface="Arial" panose="020B0604020202020204" pitchFamily="34" charset="0"/>
                <a:cs typeface="Arial" panose="020B0604020202020204" pitchFamily="34" charset="0"/>
              </a:rPr>
              <a:t>Ordered Dictionary Structure</a:t>
            </a:r>
            <a:endParaRPr lang="en-GB" dirty="0">
              <a:solidFill>
                <a:srgbClr val="FF0000"/>
              </a:solidFill>
            </a:endParaRPr>
          </a:p>
        </p:txBody>
      </p:sp>
    </p:spTree>
    <p:extLst>
      <p:ext uri="{BB962C8B-B14F-4D97-AF65-F5344CB8AC3E}">
        <p14:creationId xmlns:p14="http://schemas.microsoft.com/office/powerpoint/2010/main" val="220699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17B20E-56ED-D513-EFAF-62020EC6D268}"/>
              </a:ext>
            </a:extLst>
          </p:cNvPr>
          <p:cNvSpPr txBox="1"/>
          <p:nvPr/>
        </p:nvSpPr>
        <p:spPr>
          <a:xfrm>
            <a:off x="256761" y="689788"/>
            <a:ext cx="11678478" cy="5693866"/>
          </a:xfrm>
          <a:prstGeom prst="rect">
            <a:avLst/>
          </a:prstGeom>
          <a:noFill/>
        </p:spPr>
        <p:txBody>
          <a:bodyPr wrap="square">
            <a:spAutoFit/>
          </a:bodyPr>
          <a:lstStyle/>
          <a:p>
            <a:r>
              <a:rPr lang="en-GB" sz="1400" b="0" dirty="0">
                <a:solidFill>
                  <a:srgbClr val="569CD6"/>
                </a:solidFill>
                <a:effectLst/>
                <a:latin typeface="Arial" panose="020B0604020202020204" pitchFamily="34" charset="0"/>
                <a:cs typeface="Arial" panose="020B0604020202020204" pitchFamily="34" charset="0"/>
              </a:rPr>
              <a:t>def</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DCDCAA"/>
                </a:solidFill>
                <a:effectLst/>
                <a:latin typeface="Arial" panose="020B0604020202020204" pitchFamily="34" charset="0"/>
                <a:cs typeface="Arial" panose="020B0604020202020204" pitchFamily="34" charset="0"/>
              </a:rPr>
              <a:t>assemble_dataset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indexes_time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0</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central_slice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err="1">
                <a:solidFill>
                  <a:srgbClr val="9CDCFE"/>
                </a:solidFill>
                <a:effectLst/>
                <a:latin typeface="Arial" panose="020B0604020202020204" pitchFamily="34" charset="0"/>
                <a:cs typeface="Arial" panose="020B0604020202020204" pitchFamily="34" charset="0"/>
              </a:rPr>
              <a:t>uniqueIDs</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unique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dataID</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9CDCFE"/>
                </a:solidFill>
                <a:effectLst/>
                <a:latin typeface="Arial" panose="020B0604020202020204" pitchFamily="34" charset="0"/>
                <a:cs typeface="Arial" panose="020B0604020202020204" pitchFamily="34" charset="0"/>
              </a:rPr>
              <a:t>dataID2</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stack</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dataID</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err="1">
                <a:solidFill>
                  <a:srgbClr val="9CDCFE"/>
                </a:solidFill>
                <a:effectLst/>
                <a:latin typeface="Arial" panose="020B0604020202020204" pitchFamily="34" charset="0"/>
                <a:cs typeface="Arial" panose="020B0604020202020204" pitchFamily="34" charset="0"/>
              </a:rPr>
              <a:t>PatientsData</a:t>
            </a:r>
            <a:r>
              <a:rPr lang="en-GB" sz="1400" b="0" dirty="0">
                <a:solidFill>
                  <a:srgbClr val="D4D4D4"/>
                </a:solidFill>
                <a:effectLst/>
                <a:latin typeface="Arial" panose="020B0604020202020204" pitchFamily="34" charset="0"/>
                <a:cs typeface="Arial" panose="020B0604020202020204" pitchFamily="34" charset="0"/>
              </a:rPr>
              <a:t> = [[[]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4EC9B0"/>
                </a:solidFill>
                <a:effectLst/>
                <a:latin typeface="Arial" panose="020B0604020202020204" pitchFamily="34" charset="0"/>
                <a:cs typeface="Arial" panose="020B0604020202020204" pitchFamily="34" charset="0"/>
              </a:rPr>
              <a:t>range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len</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uniqueIDs</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4EC9B0"/>
                </a:solidFill>
                <a:effectLst/>
                <a:latin typeface="Arial" panose="020B0604020202020204" pitchFamily="34" charset="0"/>
                <a:cs typeface="Arial" panose="020B0604020202020204" pitchFamily="34" charset="0"/>
              </a:rPr>
              <a:t>range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err="1">
                <a:solidFill>
                  <a:srgbClr val="9CDCFE"/>
                </a:solidFill>
                <a:effectLst/>
                <a:latin typeface="Arial" panose="020B0604020202020204" pitchFamily="34" charset="0"/>
                <a:cs typeface="Arial" panose="020B0604020202020204" pitchFamily="34" charset="0"/>
              </a:rPr>
              <a:t>PatientsLabel</a:t>
            </a:r>
            <a:r>
              <a:rPr lang="en-GB" sz="1400" b="0" dirty="0">
                <a:solidFill>
                  <a:srgbClr val="D4D4D4"/>
                </a:solidFill>
                <a:effectLst/>
                <a:latin typeface="Arial" panose="020B0604020202020204" pitchFamily="34" charset="0"/>
                <a:cs typeface="Arial" panose="020B0604020202020204" pitchFamily="34" charset="0"/>
              </a:rPr>
              <a:t> = [[[]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4EC9B0"/>
                </a:solidFill>
                <a:effectLst/>
                <a:latin typeface="Arial" panose="020B0604020202020204" pitchFamily="34" charset="0"/>
                <a:cs typeface="Arial" panose="020B0604020202020204" pitchFamily="34" charset="0"/>
              </a:rPr>
              <a:t>range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len</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uniqueIDs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4EC9B0"/>
                </a:solidFill>
                <a:effectLst/>
                <a:latin typeface="Arial" panose="020B0604020202020204" pitchFamily="34" charset="0"/>
                <a:cs typeface="Arial" panose="020B0604020202020204" pitchFamily="34" charset="0"/>
              </a:rPr>
              <a:t>range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ii</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file</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4EC9B0"/>
                </a:solidFill>
                <a:effectLst/>
                <a:latin typeface="Arial" panose="020B0604020202020204" pitchFamily="34" charset="0"/>
                <a:cs typeface="Arial" panose="020B0604020202020204" pitchFamily="34" charset="0"/>
              </a:rPr>
              <a:t>enumerate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Droid Sans Mono"/>
              </a:rPr>
              <a:t>data</a:t>
            </a:r>
            <a:r>
              <a:rPr lang="en-GB" sz="1400" b="0" dirty="0">
                <a:solidFill>
                  <a:srgbClr val="D4D4D4"/>
                </a:solidFill>
                <a:effectLst/>
                <a:latin typeface="Droid Sans Mono"/>
              </a:rPr>
              <a:t>[</a:t>
            </a:r>
            <a:r>
              <a:rPr lang="en-GB" sz="1400" b="0" dirty="0">
                <a:solidFill>
                  <a:srgbClr val="CE9178"/>
                </a:solidFill>
                <a:effectLst/>
                <a:latin typeface="Droid Sans Mono"/>
              </a:rPr>
              <a:t>'</a:t>
            </a:r>
            <a:r>
              <a:rPr lang="en-GB" sz="1400" b="0" dirty="0" err="1">
                <a:solidFill>
                  <a:srgbClr val="CE9178"/>
                </a:solidFill>
                <a:effectLst/>
                <a:latin typeface="Droid Sans Mono"/>
              </a:rPr>
              <a:t>dataType</a:t>
            </a:r>
            <a:r>
              <a:rPr lang="en-GB" sz="1400" b="0" dirty="0">
                <a:solidFill>
                  <a:srgbClr val="CE9178"/>
                </a:solidFill>
                <a:effectLst/>
                <a:latin typeface="Droid Sans Mono"/>
              </a:rPr>
              <a:t>'</a:t>
            </a:r>
            <a:r>
              <a:rPr lang="en-GB" sz="1400" b="0" dirty="0">
                <a:solidFill>
                  <a:srgbClr val="D4D4D4"/>
                </a:solidFill>
                <a:effectLst/>
                <a:latin typeface="Droid Sans Mono"/>
              </a:rPr>
              <a:t>]</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a:solidFill>
                  <a:srgbClr val="C586C0"/>
                </a:solidFill>
                <a:effectLst/>
                <a:latin typeface="Arial" panose="020B0604020202020204" pitchFamily="34" charset="0"/>
                <a:cs typeface="Arial" panose="020B0604020202020204" pitchFamily="34" charset="0"/>
              </a:rPr>
              <a:t>if</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Droid Sans Mono"/>
              </a:rPr>
              <a:t>data</a:t>
            </a:r>
            <a:r>
              <a:rPr lang="en-GB" sz="1400" b="0" dirty="0">
                <a:solidFill>
                  <a:srgbClr val="D4D4D4"/>
                </a:solidFill>
                <a:effectLst/>
                <a:latin typeface="Droid Sans Mono"/>
              </a:rPr>
              <a:t>[</a:t>
            </a:r>
            <a:r>
              <a:rPr lang="en-GB" sz="1400" b="0" dirty="0">
                <a:solidFill>
                  <a:srgbClr val="CE9178"/>
                </a:solidFill>
                <a:effectLst/>
                <a:latin typeface="Droid Sans Mono"/>
              </a:rPr>
              <a:t>'</a:t>
            </a:r>
            <a:r>
              <a:rPr lang="en-GB" sz="1400" b="0" dirty="0" err="1">
                <a:solidFill>
                  <a:srgbClr val="CE9178"/>
                </a:solidFill>
                <a:effectLst/>
                <a:latin typeface="Droid Sans Mono"/>
              </a:rPr>
              <a:t>dataType</a:t>
            </a:r>
            <a:r>
              <a:rPr lang="en-GB" sz="1400" b="0" dirty="0">
                <a:solidFill>
                  <a:srgbClr val="CE9178"/>
                </a:solidFill>
                <a:effectLst/>
                <a:latin typeface="Droid Sans Mono"/>
              </a:rPr>
              <a:t>'</a:t>
            </a:r>
            <a:r>
              <a:rPr lang="en-GB" sz="1400" b="0" dirty="0">
                <a:solidFill>
                  <a:srgbClr val="D4D4D4"/>
                </a:solidFill>
                <a:effectLst/>
                <a:latin typeface="Droid Sans Mono"/>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ii</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CE9178"/>
                </a:solidFill>
                <a:effectLst/>
                <a:latin typeface="Arial" panose="020B0604020202020204" pitchFamily="34" charset="0"/>
                <a:cs typeface="Arial" panose="020B0604020202020204" pitchFamily="34" charset="0"/>
              </a:rPr>
              <a:t>'SAX’</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a:solidFill>
                  <a:srgbClr val="9CDCFE"/>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classificationLabel</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B5CEA8"/>
                </a:solidFill>
                <a:effectLst/>
                <a:latin typeface="Arial" panose="020B0604020202020204" pitchFamily="34" charset="0"/>
                <a:cs typeface="Arial" panose="020B0604020202020204" pitchFamily="34" charset="0"/>
              </a:rPr>
              <a:t>1</a:t>
            </a:r>
            <a:endParaRPr lang="en-GB" sz="1400" b="0" dirty="0">
              <a:solidFill>
                <a:srgbClr val="D4D4D4"/>
              </a:solidFill>
              <a:effectLst/>
              <a:latin typeface="Arial" panose="020B0604020202020204" pitchFamily="34" charset="0"/>
              <a:cs typeface="Arial" panose="020B0604020202020204" pitchFamily="34" charset="0"/>
            </a:endParaRPr>
          </a:p>
          <a:p>
            <a:pPr lvl="2"/>
            <a:r>
              <a:rPr lang="en-GB" sz="1400" b="0" dirty="0">
                <a:solidFill>
                  <a:srgbClr val="C586C0"/>
                </a:solidFill>
                <a:effectLst/>
                <a:latin typeface="Arial" panose="020B0604020202020204" pitchFamily="34" charset="0"/>
                <a:cs typeface="Arial" panose="020B0604020202020204" pitchFamily="34" charset="0"/>
              </a:rPr>
              <a:t>	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index_time</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indexes_time</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a:solidFill>
                  <a:srgbClr val="C586C0"/>
                </a:solidFill>
                <a:effectLst/>
                <a:latin typeface="Arial" panose="020B0604020202020204" pitchFamily="34" charset="0"/>
                <a:cs typeface="Arial" panose="020B0604020202020204" pitchFamily="34" charset="0"/>
              </a:rPr>
              <a:t>		if</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dataInstanceNo</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ii</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index_time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a:solidFill>
                  <a:srgbClr val="9CDCFE"/>
                </a:solidFill>
                <a:effectLst/>
                <a:latin typeface="Arial" panose="020B0604020202020204" pitchFamily="34" charset="0"/>
                <a:cs typeface="Arial" panose="020B0604020202020204" pitchFamily="34" charset="0"/>
              </a:rPr>
              <a:t>		</a:t>
            </a:r>
            <a:r>
              <a:rPr lang="en-GB" sz="1400" dirty="0">
                <a:solidFill>
                  <a:srgbClr val="9CDCFE"/>
                </a:solidFill>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PatientsData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classificationLabel</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dataID2</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DCDCAA"/>
                </a:solidFill>
                <a:effectLst/>
                <a:latin typeface="Arial" panose="020B0604020202020204" pitchFamily="34" charset="0"/>
                <a:cs typeface="Arial" panose="020B0604020202020204" pitchFamily="34" charset="0"/>
              </a:rPr>
              <a:t>astype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np</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int16</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ii</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DCDCAA"/>
                </a:solidFill>
                <a:effectLst/>
                <a:latin typeface="Arial" panose="020B0604020202020204" pitchFamily="34" charset="0"/>
                <a:cs typeface="Arial" panose="020B0604020202020204" pitchFamily="34" charset="0"/>
              </a:rPr>
              <a:t>append</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dataImage</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ii</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b="0" dirty="0">
                <a:solidFill>
                  <a:srgbClr val="C586C0"/>
                </a:solidFill>
                <a:effectLst/>
                <a:latin typeface="Arial" panose="020B0604020202020204" pitchFamily="34" charset="0"/>
                <a:cs typeface="Arial" panose="020B0604020202020204" pitchFamily="34" charset="0"/>
              </a:rPr>
              <a:t>else</a:t>
            </a:r>
            <a:r>
              <a:rPr lang="en-GB" sz="1400" b="0" dirty="0">
                <a:solidFill>
                  <a:srgbClr val="D4D4D4"/>
                </a:solidFill>
                <a:effectLst/>
                <a:latin typeface="Arial" panose="020B0604020202020204" pitchFamily="34" charset="0"/>
                <a:cs typeface="Arial" panose="020B0604020202020204" pitchFamily="34" charset="0"/>
              </a:rPr>
              <a:t>:</a:t>
            </a:r>
          </a:p>
          <a:p>
            <a:pPr lvl="2"/>
            <a:r>
              <a:rPr lang="en-GB" sz="1400" dirty="0">
                <a:solidFill>
                  <a:srgbClr val="D4D4D4"/>
                </a:solidFill>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classificationLabel</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B5CEA8"/>
                </a:solidFill>
                <a:effectLst/>
                <a:latin typeface="Arial" panose="020B0604020202020204" pitchFamily="34" charset="0"/>
                <a:cs typeface="Arial" panose="020B0604020202020204" pitchFamily="34" charset="0"/>
              </a:rPr>
              <a:t>0</a:t>
            </a:r>
            <a:endParaRPr lang="en-GB" sz="1400" b="0" dirty="0">
              <a:solidFill>
                <a:srgbClr val="D4D4D4"/>
              </a:solidFill>
              <a:effectLst/>
              <a:latin typeface="Arial" panose="020B0604020202020204" pitchFamily="34" charset="0"/>
              <a:cs typeface="Arial" panose="020B0604020202020204" pitchFamily="34" charset="0"/>
            </a:endParaRPr>
          </a:p>
          <a:p>
            <a:pPr lvl="3"/>
            <a:r>
              <a:rPr lang="en-GB" sz="1400" b="0" dirty="0">
                <a:solidFill>
                  <a:srgbClr val="C586C0"/>
                </a:solidFill>
                <a:effectLst/>
                <a:latin typeface="Arial" panose="020B0604020202020204" pitchFamily="34" charset="0"/>
                <a:cs typeface="Arial" panose="020B0604020202020204" pitchFamily="34" charset="0"/>
              </a:rPr>
              <a:t>	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index_time</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indexes_time</a:t>
            </a:r>
            <a:r>
              <a:rPr lang="en-GB" sz="1400" b="0" dirty="0">
                <a:solidFill>
                  <a:srgbClr val="D4D4D4"/>
                </a:solidFill>
                <a:effectLst/>
                <a:latin typeface="Arial" panose="020B0604020202020204" pitchFamily="34" charset="0"/>
                <a:cs typeface="Arial" panose="020B0604020202020204" pitchFamily="34" charset="0"/>
              </a:rPr>
              <a:t>:</a:t>
            </a:r>
          </a:p>
          <a:p>
            <a:pPr lvl="3"/>
            <a:r>
              <a:rPr lang="en-GB" sz="1400" b="0" dirty="0">
                <a:solidFill>
                  <a:srgbClr val="C586C0"/>
                </a:solidFill>
                <a:effectLst/>
                <a:latin typeface="Arial" panose="020B0604020202020204" pitchFamily="34" charset="0"/>
                <a:cs typeface="Arial" panose="020B0604020202020204" pitchFamily="34" charset="0"/>
              </a:rPr>
              <a:t>	if</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dataInstanceNo</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ii</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index_time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p>
          <a:p>
            <a:pPr lvl="3"/>
            <a:r>
              <a:rPr lang="en-GB" sz="1400" b="0" dirty="0">
                <a:solidFill>
                  <a:srgbClr val="9CDCFE"/>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PatientsData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classificationLabel</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dataID2</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DCDCAA"/>
                </a:solidFill>
                <a:effectLst/>
                <a:latin typeface="Arial" panose="020B0604020202020204" pitchFamily="34" charset="0"/>
                <a:cs typeface="Arial" panose="020B0604020202020204" pitchFamily="34" charset="0"/>
              </a:rPr>
              <a:t>astype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4EC9B0"/>
                </a:solidFill>
                <a:effectLst/>
                <a:latin typeface="Arial" panose="020B0604020202020204" pitchFamily="34" charset="0"/>
                <a:cs typeface="Arial" panose="020B0604020202020204" pitchFamily="34" charset="0"/>
              </a:rPr>
              <a:t>np</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int16</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ii</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DCDCAA"/>
                </a:solidFill>
                <a:effectLst/>
                <a:latin typeface="Arial" panose="020B0604020202020204" pitchFamily="34" charset="0"/>
                <a:cs typeface="Arial" panose="020B0604020202020204" pitchFamily="34" charset="0"/>
              </a:rPr>
              <a:t>append</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t>
            </a:r>
            <a:r>
              <a:rPr lang="en-GB" sz="1400" b="0" dirty="0" err="1">
                <a:solidFill>
                  <a:srgbClr val="CE9178"/>
                </a:solidFill>
                <a:effectLst/>
                <a:latin typeface="Arial" panose="020B0604020202020204" pitchFamily="34" charset="0"/>
                <a:cs typeface="Arial" panose="020B0604020202020204" pitchFamily="34" charset="0"/>
              </a:rPr>
              <a:t>dataImage</a:t>
            </a:r>
            <a:r>
              <a:rPr lang="en-GB" sz="1400" b="0" dirty="0">
                <a:solidFill>
                  <a:srgbClr val="CE9178"/>
                </a:solidFill>
                <a:effectLst/>
                <a:latin typeface="Arial" panose="020B0604020202020204" pitchFamily="34" charset="0"/>
                <a:cs typeface="Arial" panose="020B0604020202020204" pitchFamily="34" charset="0"/>
              </a:rPr>
              <a:t>'</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ii</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C586C0"/>
                </a:solidFill>
                <a:effectLst/>
                <a:latin typeface="Arial" panose="020B0604020202020204" pitchFamily="34" charset="0"/>
                <a:cs typeface="Arial" panose="020B0604020202020204" pitchFamily="34" charset="0"/>
              </a:rPr>
              <a:t>if</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central_slice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 </a:t>
            </a:r>
          </a:p>
          <a:p>
            <a:pPr lvl="1"/>
            <a:r>
              <a:rPr lang="en-GB" sz="1400" b="0" dirty="0">
                <a:solidFill>
                  <a:srgbClr val="9CDCFE"/>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SAXelements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len</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2</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PatientsData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if</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 ]</a:t>
            </a:r>
          </a:p>
          <a:p>
            <a:pPr lvl="1"/>
            <a:r>
              <a:rPr lang="en-GB" sz="1400" b="0" dirty="0">
                <a:solidFill>
                  <a:srgbClr val="C586C0"/>
                </a:solidFill>
                <a:effectLst/>
                <a:latin typeface="Arial" panose="020B0604020202020204" pitchFamily="34" charset="0"/>
                <a:cs typeface="Arial" panose="020B0604020202020204" pitchFamily="34" charset="0"/>
              </a:rPr>
              <a:t>else</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a:solidFill>
                  <a:srgbClr val="9CDCFE"/>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SAXelements</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sublist</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PatientsData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sublist</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err="1">
                <a:solidFill>
                  <a:srgbClr val="9CDCFE"/>
                </a:solidFill>
                <a:effectLst/>
                <a:latin typeface="Arial" panose="020B0604020202020204" pitchFamily="34" charset="0"/>
                <a:cs typeface="Arial" panose="020B0604020202020204" pitchFamily="34" charset="0"/>
              </a:rPr>
              <a:t>SAXLabels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ones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len</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SAXelements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a:t>
            </a:r>
          </a:p>
          <a:p>
            <a:pPr lvl="1"/>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err="1">
                <a:solidFill>
                  <a:srgbClr val="9CDCFE"/>
                </a:solidFill>
                <a:effectLst/>
                <a:latin typeface="Arial" panose="020B0604020202020204" pitchFamily="34" charset="0"/>
                <a:cs typeface="Arial" panose="020B0604020202020204" pitchFamily="34" charset="0"/>
              </a:rPr>
              <a:t>nonSAXelements</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sublist</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PatientsData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0</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for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item</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C586C0"/>
                </a:solidFill>
                <a:effectLst/>
                <a:latin typeface="Arial" panose="020B0604020202020204" pitchFamily="34" charset="0"/>
                <a:cs typeface="Arial" panose="020B0604020202020204" pitchFamily="34" charset="0"/>
              </a:rPr>
              <a:t>in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sublist</a:t>
            </a:r>
            <a:r>
              <a:rPr lang="en-GB" sz="1400" b="0" dirty="0">
                <a:solidFill>
                  <a:srgbClr val="D4D4D4"/>
                </a:solidFill>
                <a:effectLst/>
                <a:latin typeface="Arial" panose="020B0604020202020204" pitchFamily="34" charset="0"/>
                <a:cs typeface="Arial" panose="020B0604020202020204" pitchFamily="34" charset="0"/>
              </a:rPr>
              <a:t>]</a:t>
            </a:r>
          </a:p>
          <a:p>
            <a:pPr lvl="1"/>
            <a:r>
              <a:rPr lang="en-GB" sz="1400" b="0" dirty="0" err="1">
                <a:solidFill>
                  <a:srgbClr val="9CDCFE"/>
                </a:solidFill>
                <a:effectLst/>
                <a:latin typeface="Arial" panose="020B0604020202020204" pitchFamily="34" charset="0"/>
                <a:cs typeface="Arial" panose="020B0604020202020204" pitchFamily="34" charset="0"/>
              </a:rPr>
              <a:t>nonSAXLabels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np</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zeros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len</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nonSAXelements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r>
              <a:rPr lang="en-GB" sz="1400" b="0" dirty="0">
                <a:solidFill>
                  <a:srgbClr val="D4D4D4"/>
                </a:solidFill>
                <a:effectLst/>
                <a:latin typeface="Arial" panose="020B0604020202020204" pitchFamily="34" charset="0"/>
                <a:cs typeface="Arial" panose="020B0604020202020204" pitchFamily="34" charset="0"/>
              </a:rPr>
              <a:t>)) </a:t>
            </a:r>
          </a:p>
          <a:p>
            <a:pPr lvl="1"/>
            <a:endParaRPr lang="en-GB" sz="1400" b="0" dirty="0">
              <a:solidFill>
                <a:srgbClr val="D4D4D4"/>
              </a:solidFill>
              <a:effectLst/>
              <a:latin typeface="Arial" panose="020B0604020202020204" pitchFamily="34" charset="0"/>
              <a:cs typeface="Arial" panose="020B0604020202020204" pitchFamily="34" charset="0"/>
            </a:endParaRPr>
          </a:p>
          <a:p>
            <a:pPr lvl="1"/>
            <a:r>
              <a:rPr lang="en-GB" sz="1400" b="0" dirty="0">
                <a:solidFill>
                  <a:srgbClr val="C586C0"/>
                </a:solidFill>
                <a:effectLst/>
                <a:latin typeface="Arial" panose="020B0604020202020204" pitchFamily="34" charset="0"/>
                <a:cs typeface="Arial" panose="020B0604020202020204" pitchFamily="34" charset="0"/>
              </a:rPr>
              <a:t>return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SAXelements</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SAXLabels</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nonSAXelements</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nonSAXLabels</a:t>
            </a:r>
            <a:endParaRPr lang="en-GB" sz="1400" b="0" dirty="0">
              <a:solidFill>
                <a:srgbClr val="D4D4D4"/>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380D8874-9467-0A99-DCBD-4E08150D26E6}"/>
              </a:ext>
            </a:extLst>
          </p:cNvPr>
          <p:cNvSpPr txBox="1"/>
          <p:nvPr/>
        </p:nvSpPr>
        <p:spPr>
          <a:xfrm>
            <a:off x="117613" y="82401"/>
            <a:ext cx="6097656" cy="430887"/>
          </a:xfrm>
          <a:prstGeom prst="rect">
            <a:avLst/>
          </a:prstGeom>
          <a:noFill/>
        </p:spPr>
        <p:txBody>
          <a:bodyPr wrap="square">
            <a:spAutoFit/>
          </a:bodyPr>
          <a:lstStyle/>
          <a:p>
            <a:r>
              <a:rPr lang="en-GB" sz="2200" b="1" dirty="0">
                <a:solidFill>
                  <a:schemeClr val="bg1"/>
                </a:solidFill>
                <a:latin typeface="Arial" panose="020B0604020202020204" pitchFamily="34" charset="0"/>
                <a:cs typeface="Arial" panose="020B0604020202020204" pitchFamily="34" charset="0"/>
              </a:rPr>
              <a:t>Function assembling the dataset</a:t>
            </a:r>
            <a:endParaRPr lang="en-GB" sz="2200" b="1" dirty="0">
              <a:solidFill>
                <a:schemeClr val="bg1"/>
              </a:solidFill>
              <a:effectLst/>
              <a:latin typeface="Arial" panose="020B0604020202020204" pitchFamily="34" charset="0"/>
              <a:cs typeface="Arial" panose="020B0604020202020204" pitchFamily="34" charset="0"/>
            </a:endParaRPr>
          </a:p>
        </p:txBody>
      </p:sp>
      <p:cxnSp>
        <p:nvCxnSpPr>
          <p:cNvPr id="4" name="Straight Arrow Connector 3">
            <a:extLst>
              <a:ext uri="{FF2B5EF4-FFF2-40B4-BE49-F238E27FC236}">
                <a16:creationId xmlns:a16="http://schemas.microsoft.com/office/drawing/2014/main" id="{B119A3CE-3052-F2DF-BDBE-2C0C7EA66D02}"/>
              </a:ext>
            </a:extLst>
          </p:cNvPr>
          <p:cNvCxnSpPr/>
          <p:nvPr/>
        </p:nvCxnSpPr>
        <p:spPr>
          <a:xfrm>
            <a:off x="6407426" y="6168212"/>
            <a:ext cx="19381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4074880-2039-F5C8-5E62-A909620AD998}"/>
              </a:ext>
            </a:extLst>
          </p:cNvPr>
          <p:cNvSpPr txBox="1"/>
          <p:nvPr/>
        </p:nvSpPr>
        <p:spPr>
          <a:xfrm>
            <a:off x="8345557" y="5983546"/>
            <a:ext cx="3846443" cy="646331"/>
          </a:xfrm>
          <a:prstGeom prst="rect">
            <a:avLst/>
          </a:prstGeom>
          <a:noFill/>
        </p:spPr>
        <p:txBody>
          <a:bodyPr wrap="square">
            <a:spAutoFit/>
          </a:bodyPr>
          <a:lstStyle/>
          <a:p>
            <a:r>
              <a:rPr lang="en-GB" sz="1800" b="0" dirty="0">
                <a:solidFill>
                  <a:srgbClr val="FF0000"/>
                </a:solidFill>
                <a:effectLst/>
                <a:latin typeface="Arial" panose="020B0604020202020204" pitchFamily="34" charset="0"/>
                <a:cs typeface="Arial" panose="020B0604020202020204" pitchFamily="34" charset="0"/>
              </a:rPr>
              <a:t>Function Collects from dictionary the selected data and labels.</a:t>
            </a:r>
            <a:endParaRPr lang="en-GB" dirty="0">
              <a:solidFill>
                <a:srgbClr val="FF0000"/>
              </a:solidFill>
            </a:endParaRPr>
          </a:p>
        </p:txBody>
      </p:sp>
    </p:spTree>
    <p:extLst>
      <p:ext uri="{BB962C8B-B14F-4D97-AF65-F5344CB8AC3E}">
        <p14:creationId xmlns:p14="http://schemas.microsoft.com/office/powerpoint/2010/main" val="316706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17B20E-56ED-D513-EFAF-62020EC6D268}"/>
              </a:ext>
            </a:extLst>
          </p:cNvPr>
          <p:cNvSpPr txBox="1"/>
          <p:nvPr/>
        </p:nvSpPr>
        <p:spPr>
          <a:xfrm>
            <a:off x="256760" y="586376"/>
            <a:ext cx="7684605" cy="3416320"/>
          </a:xfrm>
          <a:prstGeom prst="rect">
            <a:avLst/>
          </a:prstGeom>
          <a:noFill/>
        </p:spPr>
        <p:txBody>
          <a:bodyPr wrap="square">
            <a:spAutoFit/>
          </a:bodyPr>
          <a:lstStyle/>
          <a:p>
            <a:r>
              <a:rPr lang="en-GB" sz="1200" b="0" dirty="0">
                <a:solidFill>
                  <a:srgbClr val="6A9955"/>
                </a:solidFill>
                <a:effectLst/>
                <a:latin typeface="Arial" panose="020B0604020202020204" pitchFamily="34" charset="0"/>
                <a:cs typeface="Arial" panose="020B0604020202020204" pitchFamily="34" charset="0"/>
              </a:rPr>
              <a:t># Assemble Dataset</a:t>
            </a:r>
            <a:endParaRPr lang="en-GB" sz="1200" b="0" dirty="0">
              <a:solidFill>
                <a:srgbClr val="D4D4D4"/>
              </a:solidFill>
              <a:effectLst/>
              <a:latin typeface="Arial" panose="020B0604020202020204" pitchFamily="34" charset="0"/>
              <a:cs typeface="Arial" panose="020B0604020202020204" pitchFamily="34" charset="0"/>
            </a:endParaRPr>
          </a:p>
          <a:p>
            <a:r>
              <a:rPr lang="en-GB" sz="1200" b="0" dirty="0" err="1">
                <a:solidFill>
                  <a:srgbClr val="9CDCFE"/>
                </a:solidFill>
                <a:effectLst/>
                <a:latin typeface="Arial" panose="020B0604020202020204" pitchFamily="34" charset="0"/>
                <a:cs typeface="Arial" panose="020B0604020202020204" pitchFamily="34" charset="0"/>
              </a:rPr>
              <a:t>SAXelements</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9CDCFE"/>
                </a:solidFill>
                <a:effectLst/>
                <a:latin typeface="Arial" panose="020B0604020202020204" pitchFamily="34" charset="0"/>
                <a:cs typeface="Arial" panose="020B0604020202020204" pitchFamily="34" charset="0"/>
              </a:rPr>
              <a:t>SAXLabels</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9CDCFE"/>
                </a:solidFill>
                <a:effectLst/>
                <a:latin typeface="Arial" panose="020B0604020202020204" pitchFamily="34" charset="0"/>
                <a:cs typeface="Arial" panose="020B0604020202020204" pitchFamily="34" charset="0"/>
              </a:rPr>
              <a:t>nonSAXelements</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9CDCFE"/>
                </a:solidFill>
                <a:effectLst/>
                <a:latin typeface="Arial" panose="020B0604020202020204" pitchFamily="34" charset="0"/>
                <a:cs typeface="Arial" panose="020B0604020202020204" pitchFamily="34" charset="0"/>
              </a:rPr>
              <a:t>nonSAXLabels</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assemble_dataset</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data</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indexes_time</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10</a:t>
            </a:r>
            <a:r>
              <a:rPr lang="en-GB" sz="1200" b="0" dirty="0">
                <a:solidFill>
                  <a:srgbClr val="D4D4D4"/>
                </a:solidFill>
                <a:effectLst/>
                <a:latin typeface="Arial" panose="020B0604020202020204" pitchFamily="34" charset="0"/>
                <a:cs typeface="Arial" panose="020B0604020202020204" pitchFamily="34" charset="0"/>
              </a:rPr>
              <a:t>])</a:t>
            </a:r>
          </a:p>
          <a:p>
            <a:br>
              <a:rPr lang="en-GB" sz="1200" b="0" dirty="0">
                <a:solidFill>
                  <a:srgbClr val="D4D4D4"/>
                </a:solidFill>
                <a:effectLst/>
                <a:latin typeface="Arial" panose="020B0604020202020204" pitchFamily="34" charset="0"/>
                <a:cs typeface="Arial" panose="020B0604020202020204" pitchFamily="34" charset="0"/>
              </a:rPr>
            </a:br>
            <a:r>
              <a:rPr lang="en-GB" sz="1200" b="0" dirty="0">
                <a:solidFill>
                  <a:srgbClr val="6A9955"/>
                </a:solidFill>
                <a:effectLst/>
                <a:latin typeface="Arial" panose="020B0604020202020204" pitchFamily="34" charset="0"/>
                <a:cs typeface="Arial" panose="020B0604020202020204" pitchFamily="34" charset="0"/>
              </a:rPr>
              <a:t># Split the dataset into training, validation and test set</a:t>
            </a:r>
            <a:endParaRPr lang="en-GB" sz="1200" b="0" dirty="0">
              <a:solidFill>
                <a:srgbClr val="D4D4D4"/>
              </a:solidFill>
              <a:effectLst/>
              <a:latin typeface="Arial" panose="020B0604020202020204" pitchFamily="34" charset="0"/>
              <a:cs typeface="Arial" panose="020B0604020202020204" pitchFamily="34" charset="0"/>
            </a:endParaRPr>
          </a:p>
          <a:p>
            <a:r>
              <a:rPr lang="en-GB" sz="1200" b="0" dirty="0" err="1">
                <a:solidFill>
                  <a:srgbClr val="9CDCFE"/>
                </a:solidFill>
                <a:effectLst/>
                <a:latin typeface="Arial" panose="020B0604020202020204" pitchFamily="34" charset="0"/>
                <a:cs typeface="Arial" panose="020B0604020202020204" pitchFamily="34" charset="0"/>
              </a:rPr>
              <a:t>train_perc</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60</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100</a:t>
            </a:r>
            <a:endParaRPr lang="en-GB" sz="1200" b="0" dirty="0">
              <a:solidFill>
                <a:srgbClr val="D4D4D4"/>
              </a:solidFill>
              <a:effectLst/>
              <a:latin typeface="Arial" panose="020B0604020202020204" pitchFamily="34" charset="0"/>
              <a:cs typeface="Arial" panose="020B0604020202020204" pitchFamily="34" charset="0"/>
            </a:endParaRPr>
          </a:p>
          <a:p>
            <a:r>
              <a:rPr lang="en-GB" sz="1200" b="0" dirty="0" err="1">
                <a:solidFill>
                  <a:srgbClr val="9CDCFE"/>
                </a:solidFill>
                <a:effectLst/>
                <a:latin typeface="Arial" panose="020B0604020202020204" pitchFamily="34" charset="0"/>
                <a:cs typeface="Arial" panose="020B0604020202020204" pitchFamily="34" charset="0"/>
              </a:rPr>
              <a:t>val_perc</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20</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100</a:t>
            </a:r>
            <a:endParaRPr lang="en-GB" sz="1200" b="0" dirty="0">
              <a:solidFill>
                <a:srgbClr val="D4D4D4"/>
              </a:solidFill>
              <a:effectLst/>
              <a:latin typeface="Arial" panose="020B0604020202020204" pitchFamily="34" charset="0"/>
              <a:cs typeface="Arial" panose="020B0604020202020204" pitchFamily="34" charset="0"/>
            </a:endParaRPr>
          </a:p>
          <a:p>
            <a:br>
              <a:rPr lang="en-GB" sz="1200" b="0" dirty="0">
                <a:solidFill>
                  <a:srgbClr val="D4D4D4"/>
                </a:solidFill>
                <a:effectLst/>
                <a:latin typeface="Arial" panose="020B0604020202020204" pitchFamily="34" charset="0"/>
                <a:cs typeface="Arial" panose="020B0604020202020204" pitchFamily="34" charset="0"/>
              </a:rPr>
            </a:br>
            <a:r>
              <a:rPr lang="en-GB" sz="1200" b="0" dirty="0" err="1">
                <a:solidFill>
                  <a:srgbClr val="9CDCFE"/>
                </a:solidFill>
                <a:effectLst/>
                <a:latin typeface="Arial" panose="020B0604020202020204" pitchFamily="34" charset="0"/>
                <a:cs typeface="Arial" panose="020B0604020202020204" pitchFamily="34" charset="0"/>
              </a:rPr>
              <a:t>TrainElements</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SAXelements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4EC9B0"/>
                </a:solidFill>
                <a:effectLst/>
                <a:latin typeface="Arial" panose="020B0604020202020204" pitchFamily="34" charset="0"/>
                <a:cs typeface="Arial" panose="020B0604020202020204" pitchFamily="34" charset="0"/>
              </a:rPr>
              <a:t>int</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train_perc</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len</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SAXelements</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nonSAXelements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4EC9B0"/>
                </a:solidFill>
                <a:effectLst/>
                <a:latin typeface="Arial" panose="020B0604020202020204" pitchFamily="34" charset="0"/>
                <a:cs typeface="Arial" panose="020B0604020202020204" pitchFamily="34" charset="0"/>
              </a:rPr>
              <a:t>int</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train_perc</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len</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nonSAXelements</a:t>
            </a:r>
            <a:r>
              <a:rPr lang="en-GB" sz="1200" b="0" dirty="0">
                <a:solidFill>
                  <a:srgbClr val="D4D4D4"/>
                </a:solidFill>
                <a:effectLst/>
                <a:latin typeface="Arial" panose="020B0604020202020204" pitchFamily="34" charset="0"/>
                <a:cs typeface="Arial" panose="020B0604020202020204" pitchFamily="34" charset="0"/>
              </a:rPr>
              <a:t>))]</a:t>
            </a:r>
          </a:p>
          <a:p>
            <a:r>
              <a:rPr lang="en-GB" sz="1200" b="0" dirty="0" err="1">
                <a:solidFill>
                  <a:srgbClr val="9CDCFE"/>
                </a:solidFill>
                <a:effectLst/>
                <a:latin typeface="Arial" panose="020B0604020202020204" pitchFamily="34" charset="0"/>
                <a:cs typeface="Arial" panose="020B0604020202020204" pitchFamily="34" charset="0"/>
              </a:rPr>
              <a:t>train_labels</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4EC9B0"/>
                </a:solidFill>
                <a:effectLst/>
                <a:latin typeface="Arial" panose="020B0604020202020204" pitchFamily="34" charset="0"/>
                <a:cs typeface="Arial" panose="020B0604020202020204" pitchFamily="34" charset="0"/>
              </a:rPr>
              <a:t>np</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concatenate</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SAXLabels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4EC9B0"/>
                </a:solidFill>
                <a:effectLst/>
                <a:latin typeface="Arial" panose="020B0604020202020204" pitchFamily="34" charset="0"/>
                <a:cs typeface="Arial" panose="020B0604020202020204" pitchFamily="34" charset="0"/>
              </a:rPr>
              <a:t>int</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train_perc</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len</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SAXelements</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nonSAXLabels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4EC9B0"/>
                </a:solidFill>
                <a:effectLst/>
                <a:latin typeface="Arial" panose="020B0604020202020204" pitchFamily="34" charset="0"/>
                <a:cs typeface="Arial" panose="020B0604020202020204" pitchFamily="34" charset="0"/>
              </a:rPr>
              <a:t>int</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train_perc</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len</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nonSAXelements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9CDCFE"/>
                </a:solidFill>
                <a:effectLst/>
                <a:latin typeface="Arial" panose="020B0604020202020204" pitchFamily="34" charset="0"/>
                <a:cs typeface="Arial" panose="020B0604020202020204" pitchFamily="34" charset="0"/>
              </a:rPr>
              <a:t>axis</a:t>
            </a:r>
            <a:r>
              <a:rPr lang="en-GB" sz="1200" b="0" dirty="0">
                <a:solidFill>
                  <a:srgbClr val="D4D4D4"/>
                </a:solidFill>
                <a:effectLst/>
                <a:latin typeface="Arial" panose="020B0604020202020204" pitchFamily="34" charset="0"/>
                <a:cs typeface="Arial" panose="020B0604020202020204" pitchFamily="34" charset="0"/>
              </a:rPr>
              <a:t>=</a:t>
            </a:r>
            <a:r>
              <a:rPr lang="en-GB" sz="1200" b="0" dirty="0">
                <a:solidFill>
                  <a:srgbClr val="B5CEA8"/>
                </a:solidFill>
                <a:effectLst/>
                <a:latin typeface="Arial" panose="020B0604020202020204" pitchFamily="34" charset="0"/>
                <a:cs typeface="Arial" panose="020B0604020202020204" pitchFamily="34" charset="0"/>
              </a:rPr>
              <a:t>0</a:t>
            </a:r>
            <a:r>
              <a:rPr lang="en-GB" sz="1200" b="0" dirty="0">
                <a:solidFill>
                  <a:srgbClr val="D4D4D4"/>
                </a:solidFill>
                <a:effectLst/>
                <a:latin typeface="Arial" panose="020B0604020202020204" pitchFamily="34" charset="0"/>
                <a:cs typeface="Arial" panose="020B0604020202020204" pitchFamily="34" charset="0"/>
              </a:rPr>
              <a:t>)</a:t>
            </a:r>
          </a:p>
          <a:p>
            <a:br>
              <a:rPr lang="en-GB" sz="1200" b="0" dirty="0">
                <a:solidFill>
                  <a:srgbClr val="D4D4D4"/>
                </a:solidFill>
                <a:effectLst/>
                <a:latin typeface="Arial" panose="020B0604020202020204" pitchFamily="34" charset="0"/>
                <a:cs typeface="Arial" panose="020B0604020202020204" pitchFamily="34" charset="0"/>
              </a:rPr>
            </a:br>
            <a:r>
              <a:rPr lang="en-GB" sz="1200" dirty="0">
                <a:solidFill>
                  <a:srgbClr val="6A9955"/>
                </a:solidFill>
                <a:latin typeface="Arial" panose="020B0604020202020204" pitchFamily="34" charset="0"/>
                <a:cs typeface="Arial" panose="020B0604020202020204" pitchFamily="34" charset="0"/>
              </a:rPr>
              <a:t># Validation Dataset …</a:t>
            </a:r>
          </a:p>
          <a:p>
            <a:endParaRPr lang="en-GB" sz="1200" dirty="0">
              <a:solidFill>
                <a:srgbClr val="6A9955"/>
              </a:solidFill>
              <a:latin typeface="Arial" panose="020B0604020202020204" pitchFamily="34" charset="0"/>
              <a:cs typeface="Arial" panose="020B0604020202020204" pitchFamily="34" charset="0"/>
            </a:endParaRPr>
          </a:p>
          <a:p>
            <a:r>
              <a:rPr lang="en-GB" sz="1200" dirty="0">
                <a:solidFill>
                  <a:srgbClr val="6A9955"/>
                </a:solidFill>
                <a:latin typeface="Arial" panose="020B0604020202020204" pitchFamily="34" charset="0"/>
                <a:cs typeface="Arial" panose="020B0604020202020204" pitchFamily="34" charset="0"/>
              </a:rPr>
              <a:t># Test Dataset …</a:t>
            </a:r>
          </a:p>
          <a:p>
            <a:br>
              <a:rPr lang="en-GB" sz="1200" b="0" dirty="0">
                <a:solidFill>
                  <a:srgbClr val="D4D4D4"/>
                </a:solidFill>
                <a:effectLst/>
                <a:latin typeface="Arial" panose="020B0604020202020204" pitchFamily="34" charset="0"/>
                <a:cs typeface="Arial" panose="020B0604020202020204" pitchFamily="34" charset="0"/>
              </a:rPr>
            </a:br>
            <a:r>
              <a:rPr lang="en-GB" sz="1200" b="0" dirty="0" err="1">
                <a:solidFill>
                  <a:srgbClr val="9CDCFE"/>
                </a:solidFill>
                <a:effectLst/>
                <a:latin typeface="Arial" panose="020B0604020202020204" pitchFamily="34" charset="0"/>
                <a:cs typeface="Arial" panose="020B0604020202020204" pitchFamily="34" charset="0"/>
              </a:rPr>
              <a:t>train_data</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4EC9B0"/>
                </a:solidFill>
                <a:effectLst/>
                <a:latin typeface="Arial" panose="020B0604020202020204" pitchFamily="34" charset="0"/>
                <a:cs typeface="Arial" panose="020B0604020202020204" pitchFamily="34" charset="0"/>
              </a:rPr>
              <a:t>np</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stack</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TrainElements</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9CDCFE"/>
                </a:solidFill>
                <a:effectLst/>
                <a:latin typeface="Arial" panose="020B0604020202020204" pitchFamily="34" charset="0"/>
                <a:cs typeface="Arial" panose="020B0604020202020204" pitchFamily="34" charset="0"/>
              </a:rPr>
              <a:t>val_data</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4EC9B0"/>
                </a:solidFill>
                <a:effectLst/>
                <a:latin typeface="Arial" panose="020B0604020202020204" pitchFamily="34" charset="0"/>
                <a:cs typeface="Arial" panose="020B0604020202020204" pitchFamily="34" charset="0"/>
              </a:rPr>
              <a:t>np</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stack</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ValElements</a:t>
            </a:r>
            <a:r>
              <a:rPr lang="en-GB" sz="1200" b="0" dirty="0">
                <a:solidFill>
                  <a:srgbClr val="D4D4D4"/>
                </a:solidFill>
                <a:effectLst/>
                <a:latin typeface="Arial" panose="020B0604020202020204" pitchFamily="34" charset="0"/>
                <a:cs typeface="Arial" panose="020B0604020202020204" pitchFamily="34" charset="0"/>
              </a:rPr>
              <a:t>); </a:t>
            </a:r>
            <a:r>
              <a:rPr lang="en-GB" sz="1200" b="0" dirty="0" err="1">
                <a:solidFill>
                  <a:srgbClr val="9CDCFE"/>
                </a:solidFill>
                <a:effectLst/>
                <a:latin typeface="Arial" panose="020B0604020202020204" pitchFamily="34" charset="0"/>
                <a:cs typeface="Arial" panose="020B0604020202020204" pitchFamily="34" charset="0"/>
              </a:rPr>
              <a:t>test_data</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4EC9B0"/>
                </a:solidFill>
                <a:effectLst/>
                <a:latin typeface="Arial" panose="020B0604020202020204" pitchFamily="34" charset="0"/>
                <a:cs typeface="Arial" panose="020B0604020202020204" pitchFamily="34" charset="0"/>
              </a:rPr>
              <a:t>np</a:t>
            </a:r>
            <a:r>
              <a:rPr lang="en-GB" sz="1200" b="0" dirty="0" err="1">
                <a:solidFill>
                  <a:srgbClr val="D4D4D4"/>
                </a:solidFill>
                <a:effectLst/>
                <a:latin typeface="Arial" panose="020B0604020202020204" pitchFamily="34" charset="0"/>
                <a:cs typeface="Arial" panose="020B0604020202020204" pitchFamily="34" charset="0"/>
              </a:rPr>
              <a:t>.</a:t>
            </a:r>
            <a:r>
              <a:rPr lang="en-GB" sz="1200" b="0" dirty="0" err="1">
                <a:solidFill>
                  <a:srgbClr val="DCDCAA"/>
                </a:solidFill>
                <a:effectLst/>
                <a:latin typeface="Arial" panose="020B0604020202020204" pitchFamily="34" charset="0"/>
                <a:cs typeface="Arial" panose="020B0604020202020204" pitchFamily="34" charset="0"/>
              </a:rPr>
              <a:t>stack</a:t>
            </a:r>
            <a:r>
              <a:rPr lang="en-GB" sz="1200" b="0" dirty="0">
                <a:solidFill>
                  <a:srgbClr val="D4D4D4"/>
                </a:solidFill>
                <a:effectLst/>
                <a:latin typeface="Arial" panose="020B0604020202020204" pitchFamily="34" charset="0"/>
                <a:cs typeface="Arial" panose="020B0604020202020204" pitchFamily="34" charset="0"/>
              </a:rPr>
              <a:t>(</a:t>
            </a:r>
            <a:r>
              <a:rPr lang="en-GB" sz="1200" b="0" dirty="0" err="1">
                <a:solidFill>
                  <a:srgbClr val="9CDCFE"/>
                </a:solidFill>
                <a:effectLst/>
                <a:latin typeface="Arial" panose="020B0604020202020204" pitchFamily="34" charset="0"/>
                <a:cs typeface="Arial" panose="020B0604020202020204" pitchFamily="34" charset="0"/>
              </a:rPr>
              <a:t>TestElements</a:t>
            </a:r>
            <a:r>
              <a:rPr lang="en-GB" sz="1200" b="0" dirty="0">
                <a:solidFill>
                  <a:srgbClr val="D4D4D4"/>
                </a:solidFill>
                <a:effectLst/>
                <a:latin typeface="Arial" panose="020B0604020202020204" pitchFamily="34" charset="0"/>
                <a:cs typeface="Arial" panose="020B0604020202020204" pitchFamily="34" charset="0"/>
              </a:rPr>
              <a:t>)</a:t>
            </a:r>
          </a:p>
          <a:p>
            <a:endParaRPr lang="en-GB" sz="1200" b="0" dirty="0">
              <a:solidFill>
                <a:srgbClr val="D4D4D4"/>
              </a:solidFill>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380D8874-9467-0A99-DCBD-4E08150D26E6}"/>
              </a:ext>
            </a:extLst>
          </p:cNvPr>
          <p:cNvSpPr txBox="1"/>
          <p:nvPr/>
        </p:nvSpPr>
        <p:spPr>
          <a:xfrm>
            <a:off x="117613" y="82401"/>
            <a:ext cx="6097656" cy="430887"/>
          </a:xfrm>
          <a:prstGeom prst="rect">
            <a:avLst/>
          </a:prstGeom>
          <a:noFill/>
        </p:spPr>
        <p:txBody>
          <a:bodyPr wrap="square">
            <a:spAutoFit/>
          </a:bodyPr>
          <a:lstStyle/>
          <a:p>
            <a:r>
              <a:rPr lang="en-GB" sz="2200" b="1" dirty="0">
                <a:solidFill>
                  <a:schemeClr val="bg1"/>
                </a:solidFill>
                <a:latin typeface="Arial" panose="020B0604020202020204" pitchFamily="34" charset="0"/>
                <a:cs typeface="Arial" panose="020B0604020202020204" pitchFamily="34" charset="0"/>
              </a:rPr>
              <a:t>Splitting the dataset</a:t>
            </a:r>
            <a:endParaRPr lang="en-GB" sz="2200" b="1" dirty="0">
              <a:solidFill>
                <a:schemeClr val="bg1"/>
              </a:solidFill>
              <a:effectLst/>
              <a:latin typeface="Arial" panose="020B0604020202020204" pitchFamily="34" charset="0"/>
              <a:cs typeface="Arial" panose="020B0604020202020204" pitchFamily="34" charset="0"/>
            </a:endParaRPr>
          </a:p>
        </p:txBody>
      </p:sp>
      <p:pic>
        <p:nvPicPr>
          <p:cNvPr id="4" name="Picture 3" descr="A picture containing text, posing, bunch, window&#10;&#10;Description automatically generated">
            <a:extLst>
              <a:ext uri="{FF2B5EF4-FFF2-40B4-BE49-F238E27FC236}">
                <a16:creationId xmlns:a16="http://schemas.microsoft.com/office/drawing/2014/main" id="{CFDAFAF5-E709-E832-E5DC-9E905DC5A707}"/>
              </a:ext>
            </a:extLst>
          </p:cNvPr>
          <p:cNvPicPr>
            <a:picLocks noChangeAspect="1"/>
          </p:cNvPicPr>
          <p:nvPr/>
        </p:nvPicPr>
        <p:blipFill rotWithShape="1">
          <a:blip r:embed="rId3">
            <a:extLst>
              <a:ext uri="{28A0092B-C50C-407E-A947-70E740481C1C}">
                <a14:useLocalDpi xmlns:a14="http://schemas.microsoft.com/office/drawing/2010/main" val="0"/>
              </a:ext>
            </a:extLst>
          </a:blip>
          <a:srcRect r="34224"/>
          <a:stretch/>
        </p:blipFill>
        <p:spPr>
          <a:xfrm>
            <a:off x="3792002" y="3945626"/>
            <a:ext cx="3180014" cy="2782216"/>
          </a:xfrm>
          <a:prstGeom prst="rect">
            <a:avLst/>
          </a:prstGeom>
          <a:solidFill>
            <a:schemeClr val="bg1"/>
          </a:solidFill>
        </p:spPr>
      </p:pic>
      <p:sp>
        <p:nvSpPr>
          <p:cNvPr id="7" name="TextBox 6">
            <a:extLst>
              <a:ext uri="{FF2B5EF4-FFF2-40B4-BE49-F238E27FC236}">
                <a16:creationId xmlns:a16="http://schemas.microsoft.com/office/drawing/2014/main" id="{BE5FF1C1-3E99-7917-DCD4-0501C944DF0F}"/>
              </a:ext>
            </a:extLst>
          </p:cNvPr>
          <p:cNvSpPr txBox="1"/>
          <p:nvPr/>
        </p:nvSpPr>
        <p:spPr>
          <a:xfrm>
            <a:off x="256760" y="3771863"/>
            <a:ext cx="610035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dirty="0">
              <a:ln>
                <a:noFill/>
              </a:ln>
              <a:solidFill>
                <a:srgbClr val="D4D4D4"/>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6A9955"/>
                </a:solidFill>
                <a:effectLst/>
                <a:uLnTx/>
                <a:uFillTx/>
                <a:latin typeface="Arial" panose="020B0604020202020204" pitchFamily="34" charset="0"/>
                <a:ea typeface="+mn-ea"/>
                <a:cs typeface="Arial" panose="020B0604020202020204" pitchFamily="34" charset="0"/>
              </a:rPr>
              <a:t>#Plot Images: </a:t>
            </a:r>
          </a:p>
        </p:txBody>
      </p:sp>
      <p:sp>
        <p:nvSpPr>
          <p:cNvPr id="12" name="TextBox 11">
            <a:extLst>
              <a:ext uri="{FF2B5EF4-FFF2-40B4-BE49-F238E27FC236}">
                <a16:creationId xmlns:a16="http://schemas.microsoft.com/office/drawing/2014/main" id="{3E2557D7-D8C5-C26D-732D-0ED2B3048987}"/>
              </a:ext>
            </a:extLst>
          </p:cNvPr>
          <p:cNvSpPr txBox="1"/>
          <p:nvPr/>
        </p:nvSpPr>
        <p:spPr>
          <a:xfrm>
            <a:off x="7906163" y="1144486"/>
            <a:ext cx="4250635" cy="954107"/>
          </a:xfrm>
          <a:prstGeom prst="rect">
            <a:avLst/>
          </a:prstGeom>
          <a:noFill/>
        </p:spPr>
        <p:txBody>
          <a:bodyPr wrap="square">
            <a:spAutoFit/>
          </a:bodyPr>
          <a:lstStyle/>
          <a:p>
            <a:pPr algn="ctr"/>
            <a:r>
              <a:rPr lang="en-GB" sz="1400" b="1" i="0" dirty="0">
                <a:solidFill>
                  <a:schemeClr val="bg1"/>
                </a:solidFill>
                <a:effectLst/>
                <a:latin typeface="Arial" panose="020B0604020202020204" pitchFamily="34" charset="0"/>
                <a:cs typeface="Arial" panose="020B0604020202020204" pitchFamily="34" charset="0"/>
              </a:rPr>
              <a:t>Total: SAX 32 </a:t>
            </a:r>
            <a:r>
              <a:rPr lang="en-GB" sz="1400" b="1" i="0" dirty="0" err="1">
                <a:solidFill>
                  <a:schemeClr val="bg1"/>
                </a:solidFill>
                <a:effectLst/>
                <a:latin typeface="Arial" panose="020B0604020202020204" pitchFamily="34" charset="0"/>
                <a:cs typeface="Arial" panose="020B0604020202020204" pitchFamily="34" charset="0"/>
              </a:rPr>
              <a:t>nonSAX</a:t>
            </a:r>
            <a:r>
              <a:rPr lang="en-GB" sz="1400" b="1" i="0" dirty="0">
                <a:solidFill>
                  <a:schemeClr val="bg1"/>
                </a:solidFill>
                <a:effectLst/>
                <a:latin typeface="Arial" panose="020B0604020202020204" pitchFamily="34" charset="0"/>
                <a:cs typeface="Arial" panose="020B0604020202020204" pitchFamily="34" charset="0"/>
              </a:rPr>
              <a:t> 42</a:t>
            </a:r>
          </a:p>
          <a:p>
            <a:pPr algn="ctr"/>
            <a:r>
              <a:rPr lang="en-GB" sz="1400" b="1" i="0" dirty="0">
                <a:solidFill>
                  <a:schemeClr val="bg1"/>
                </a:solidFill>
                <a:effectLst/>
                <a:latin typeface="Arial" panose="020B0604020202020204" pitchFamily="34" charset="0"/>
                <a:cs typeface="Arial" panose="020B0604020202020204" pitchFamily="34" charset="0"/>
              </a:rPr>
              <a:t>Train: SAX 19 </a:t>
            </a:r>
            <a:r>
              <a:rPr lang="en-GB" sz="1400" b="1" i="0" dirty="0" err="1">
                <a:solidFill>
                  <a:schemeClr val="bg1"/>
                </a:solidFill>
                <a:effectLst/>
                <a:latin typeface="Arial" panose="020B0604020202020204" pitchFamily="34" charset="0"/>
                <a:cs typeface="Arial" panose="020B0604020202020204" pitchFamily="34" charset="0"/>
              </a:rPr>
              <a:t>nonSAX</a:t>
            </a:r>
            <a:r>
              <a:rPr lang="en-GB" sz="1400" b="1" i="0" dirty="0">
                <a:solidFill>
                  <a:schemeClr val="bg1"/>
                </a:solidFill>
                <a:effectLst/>
                <a:latin typeface="Arial" panose="020B0604020202020204" pitchFamily="34" charset="0"/>
                <a:cs typeface="Arial" panose="020B0604020202020204" pitchFamily="34" charset="0"/>
              </a:rPr>
              <a:t> 25 </a:t>
            </a:r>
          </a:p>
          <a:p>
            <a:pPr algn="ctr"/>
            <a:r>
              <a:rPr lang="en-GB" sz="1400" b="1" i="0" dirty="0">
                <a:solidFill>
                  <a:schemeClr val="bg1"/>
                </a:solidFill>
                <a:effectLst/>
                <a:latin typeface="Arial" panose="020B0604020202020204" pitchFamily="34" charset="0"/>
                <a:cs typeface="Arial" panose="020B0604020202020204" pitchFamily="34" charset="0"/>
              </a:rPr>
              <a:t>Validation: SAX 6 </a:t>
            </a:r>
            <a:r>
              <a:rPr lang="en-GB" sz="1400" b="1" i="0" dirty="0" err="1">
                <a:solidFill>
                  <a:schemeClr val="bg1"/>
                </a:solidFill>
                <a:effectLst/>
                <a:latin typeface="Arial" panose="020B0604020202020204" pitchFamily="34" charset="0"/>
                <a:cs typeface="Arial" panose="020B0604020202020204" pitchFamily="34" charset="0"/>
              </a:rPr>
              <a:t>nonSAX</a:t>
            </a:r>
            <a:r>
              <a:rPr lang="en-GB" sz="1400" b="1" i="0" dirty="0">
                <a:solidFill>
                  <a:schemeClr val="bg1"/>
                </a:solidFill>
                <a:effectLst/>
                <a:latin typeface="Arial" panose="020B0604020202020204" pitchFamily="34" charset="0"/>
                <a:cs typeface="Arial" panose="020B0604020202020204" pitchFamily="34" charset="0"/>
              </a:rPr>
              <a:t> 8 </a:t>
            </a:r>
          </a:p>
          <a:p>
            <a:pPr algn="ctr"/>
            <a:r>
              <a:rPr lang="en-GB" sz="1400" b="1" i="0" dirty="0">
                <a:solidFill>
                  <a:schemeClr val="bg1"/>
                </a:solidFill>
                <a:effectLst/>
                <a:latin typeface="Arial" panose="020B0604020202020204" pitchFamily="34" charset="0"/>
                <a:cs typeface="Arial" panose="020B0604020202020204" pitchFamily="34" charset="0"/>
              </a:rPr>
              <a:t>Test: SAX 7 </a:t>
            </a:r>
            <a:r>
              <a:rPr lang="en-GB" sz="1400" b="1" i="0" dirty="0" err="1">
                <a:solidFill>
                  <a:schemeClr val="bg1"/>
                </a:solidFill>
                <a:effectLst/>
                <a:latin typeface="Arial" panose="020B0604020202020204" pitchFamily="34" charset="0"/>
                <a:cs typeface="Arial" panose="020B0604020202020204" pitchFamily="34" charset="0"/>
              </a:rPr>
              <a:t>nonSAX</a:t>
            </a:r>
            <a:r>
              <a:rPr lang="en-GB" sz="1400" b="1" i="0" dirty="0">
                <a:solidFill>
                  <a:schemeClr val="bg1"/>
                </a:solidFill>
                <a:effectLst/>
                <a:latin typeface="Arial" panose="020B0604020202020204" pitchFamily="34" charset="0"/>
                <a:cs typeface="Arial" panose="020B0604020202020204" pitchFamily="34" charset="0"/>
              </a:rPr>
              <a:t> 9 </a:t>
            </a:r>
          </a:p>
        </p:txBody>
      </p:sp>
      <p:sp>
        <p:nvSpPr>
          <p:cNvPr id="14" name="TextBox 13">
            <a:extLst>
              <a:ext uri="{FF2B5EF4-FFF2-40B4-BE49-F238E27FC236}">
                <a16:creationId xmlns:a16="http://schemas.microsoft.com/office/drawing/2014/main" id="{9732CA78-8C65-0A91-164F-EDDB7F1B29CB}"/>
              </a:ext>
            </a:extLst>
          </p:cNvPr>
          <p:cNvSpPr txBox="1"/>
          <p:nvPr/>
        </p:nvSpPr>
        <p:spPr>
          <a:xfrm>
            <a:off x="8034544" y="2756200"/>
            <a:ext cx="3993875" cy="1015663"/>
          </a:xfrm>
          <a:prstGeom prst="rect">
            <a:avLst/>
          </a:prstGeom>
          <a:noFill/>
        </p:spPr>
        <p:txBody>
          <a:bodyPr wrap="square">
            <a:spAutoFit/>
          </a:bodyPr>
          <a:lstStyle/>
          <a:p>
            <a:pPr algn="ctr"/>
            <a:r>
              <a:rPr lang="en-GB" sz="1200" b="1" i="0" dirty="0">
                <a:solidFill>
                  <a:schemeClr val="bg1"/>
                </a:solidFill>
                <a:effectLst/>
                <a:latin typeface="Arial" panose="020B0604020202020204" pitchFamily="34" charset="0"/>
                <a:cs typeface="Arial" panose="020B0604020202020204" pitchFamily="34" charset="0"/>
              </a:rPr>
              <a:t>Formatted Image Sets Shapes (Train/</a:t>
            </a:r>
            <a:r>
              <a:rPr lang="en-GB" sz="1200" b="1" i="0" dirty="0" err="1">
                <a:solidFill>
                  <a:schemeClr val="bg1"/>
                </a:solidFill>
                <a:effectLst/>
                <a:latin typeface="Arial" panose="020B0604020202020204" pitchFamily="34" charset="0"/>
                <a:cs typeface="Arial" panose="020B0604020202020204" pitchFamily="34" charset="0"/>
              </a:rPr>
              <a:t>val</a:t>
            </a:r>
            <a:r>
              <a:rPr lang="en-GB" sz="1200" b="1" i="0" dirty="0">
                <a:solidFill>
                  <a:schemeClr val="bg1"/>
                </a:solidFill>
                <a:effectLst/>
                <a:latin typeface="Arial" panose="020B0604020202020204" pitchFamily="34" charset="0"/>
                <a:cs typeface="Arial" panose="020B0604020202020204" pitchFamily="34" charset="0"/>
              </a:rPr>
              <a:t>/test):</a:t>
            </a:r>
          </a:p>
          <a:p>
            <a:pPr algn="ctr"/>
            <a:r>
              <a:rPr lang="en-GB" sz="1200" b="1" i="0" dirty="0">
                <a:solidFill>
                  <a:schemeClr val="bg1"/>
                </a:solidFill>
                <a:effectLst/>
                <a:latin typeface="Arial" panose="020B0604020202020204" pitchFamily="34" charset="0"/>
                <a:cs typeface="Arial" panose="020B0604020202020204" pitchFamily="34" charset="0"/>
              </a:rPr>
              <a:t>(44, 128, 128, 1) / (14, 128, 128, 1) / (16, 128, 128, 1)</a:t>
            </a:r>
          </a:p>
          <a:p>
            <a:pPr algn="ctr"/>
            <a:r>
              <a:rPr lang="en-GB" sz="1200" b="1" i="0" dirty="0">
                <a:solidFill>
                  <a:schemeClr val="bg1"/>
                </a:solidFill>
                <a:effectLst/>
                <a:latin typeface="Arial" panose="020B0604020202020204" pitchFamily="34" charset="0"/>
                <a:cs typeface="Arial" panose="020B0604020202020204" pitchFamily="34" charset="0"/>
              </a:rPr>
              <a:t> </a:t>
            </a:r>
          </a:p>
          <a:p>
            <a:pPr algn="ctr"/>
            <a:r>
              <a:rPr lang="en-GB" sz="1200" b="1" i="0" dirty="0">
                <a:solidFill>
                  <a:schemeClr val="bg1"/>
                </a:solidFill>
                <a:effectLst/>
                <a:latin typeface="Arial" panose="020B0604020202020204" pitchFamily="34" charset="0"/>
                <a:cs typeface="Arial" panose="020B0604020202020204" pitchFamily="34" charset="0"/>
              </a:rPr>
              <a:t>Formatted Label Sets Shapes (Train/</a:t>
            </a:r>
            <a:r>
              <a:rPr lang="en-GB" sz="1200" b="1" i="0" dirty="0" err="1">
                <a:solidFill>
                  <a:schemeClr val="bg1"/>
                </a:solidFill>
                <a:effectLst/>
                <a:latin typeface="Arial" panose="020B0604020202020204" pitchFamily="34" charset="0"/>
                <a:cs typeface="Arial" panose="020B0604020202020204" pitchFamily="34" charset="0"/>
              </a:rPr>
              <a:t>val</a:t>
            </a:r>
            <a:r>
              <a:rPr lang="en-GB" sz="1200" b="1" i="0" dirty="0">
                <a:solidFill>
                  <a:schemeClr val="bg1"/>
                </a:solidFill>
                <a:effectLst/>
                <a:latin typeface="Arial" panose="020B0604020202020204" pitchFamily="34" charset="0"/>
                <a:cs typeface="Arial" panose="020B0604020202020204" pitchFamily="34" charset="0"/>
              </a:rPr>
              <a:t>/test): </a:t>
            </a:r>
          </a:p>
          <a:p>
            <a:pPr algn="ctr"/>
            <a:r>
              <a:rPr lang="en-GB" sz="1200" b="1" i="0" dirty="0">
                <a:solidFill>
                  <a:schemeClr val="bg1"/>
                </a:solidFill>
                <a:effectLst/>
                <a:latin typeface="Arial" panose="020B0604020202020204" pitchFamily="34" charset="0"/>
                <a:cs typeface="Arial" panose="020B0604020202020204" pitchFamily="34" charset="0"/>
              </a:rPr>
              <a:t>(44, 1) / (14, 1) / (16, 1)</a:t>
            </a:r>
            <a:endParaRPr lang="en-GB" sz="12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359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80D8874-9467-0A99-DCBD-4E08150D26E6}"/>
              </a:ext>
            </a:extLst>
          </p:cNvPr>
          <p:cNvSpPr txBox="1"/>
          <p:nvPr/>
        </p:nvSpPr>
        <p:spPr>
          <a:xfrm>
            <a:off x="117613" y="82401"/>
            <a:ext cx="6097656" cy="430887"/>
          </a:xfrm>
          <a:prstGeom prst="rect">
            <a:avLst/>
          </a:prstGeom>
          <a:noFill/>
        </p:spPr>
        <p:txBody>
          <a:bodyPr wrap="square">
            <a:spAutoFit/>
          </a:bodyPr>
          <a:lstStyle/>
          <a:p>
            <a:r>
              <a:rPr lang="en-GB" sz="2200" b="1" dirty="0">
                <a:solidFill>
                  <a:schemeClr val="bg1"/>
                </a:solidFill>
                <a:latin typeface="Arial" panose="020B0604020202020204" pitchFamily="34" charset="0"/>
                <a:cs typeface="Arial" panose="020B0604020202020204" pitchFamily="34" charset="0"/>
              </a:rPr>
              <a:t>Training the model</a:t>
            </a:r>
            <a:endParaRPr lang="en-GB" sz="2200" b="1" dirty="0">
              <a:solidFill>
                <a:schemeClr val="bg1"/>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420ACFDE-BD1A-46F9-7574-1D42AB78C720}"/>
              </a:ext>
            </a:extLst>
          </p:cNvPr>
          <p:cNvSpPr txBox="1"/>
          <p:nvPr/>
        </p:nvSpPr>
        <p:spPr>
          <a:xfrm>
            <a:off x="505829" y="1228397"/>
            <a:ext cx="10109753" cy="4401205"/>
          </a:xfrm>
          <a:prstGeom prst="rect">
            <a:avLst/>
          </a:prstGeom>
          <a:noFill/>
        </p:spPr>
        <p:txBody>
          <a:bodyPr wrap="square">
            <a:spAutoFit/>
          </a:bodyPr>
          <a:lstStyle/>
          <a:p>
            <a:endParaRPr lang="en-GB" sz="1400" b="0" dirty="0">
              <a:solidFill>
                <a:srgbClr val="9CDCFE"/>
              </a:solidFill>
              <a:effectLst/>
              <a:latin typeface="Arial" panose="020B0604020202020204" pitchFamily="34" charset="0"/>
              <a:cs typeface="Arial" panose="020B0604020202020204" pitchFamily="34" charset="0"/>
            </a:endParaRPr>
          </a:p>
          <a:p>
            <a:endParaRPr lang="en-GB" sz="1400" dirty="0">
              <a:solidFill>
                <a:srgbClr val="9CDCFE"/>
              </a:solidFill>
              <a:latin typeface="Arial" panose="020B0604020202020204" pitchFamily="34" charset="0"/>
              <a:cs typeface="Arial" panose="020B0604020202020204" pitchFamily="34" charset="0"/>
            </a:endParaRPr>
          </a:p>
          <a:p>
            <a:r>
              <a:rPr lang="en-GB" sz="1400" b="0" dirty="0">
                <a:solidFill>
                  <a:srgbClr val="9CDCFE"/>
                </a:solidFill>
                <a:effectLst/>
                <a:latin typeface="Arial" panose="020B0604020202020204" pitchFamily="34" charset="0"/>
                <a:cs typeface="Arial" panose="020B0604020202020204" pitchFamily="34" charset="0"/>
              </a:rPr>
              <a:t>model</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DCDCAA"/>
                </a:solidFill>
                <a:effectLst/>
                <a:latin typeface="Arial" panose="020B0604020202020204" pitchFamily="34" charset="0"/>
                <a:cs typeface="Arial" panose="020B0604020202020204" pitchFamily="34" charset="0"/>
              </a:rPr>
              <a:t>create_base_model</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train_data</a:t>
            </a:r>
            <a:r>
              <a:rPr lang="en-GB" sz="1400" b="0" dirty="0">
                <a:solidFill>
                  <a:srgbClr val="D4D4D4"/>
                </a:solidFill>
                <a:effectLst/>
                <a:latin typeface="Arial" panose="020B0604020202020204" pitchFamily="34" charset="0"/>
                <a:cs typeface="Arial" panose="020B0604020202020204" pitchFamily="34" charset="0"/>
              </a:rPr>
              <a:t>)</a:t>
            </a:r>
          </a:p>
          <a:p>
            <a:br>
              <a:rPr lang="en-GB" sz="1400" b="0" dirty="0">
                <a:solidFill>
                  <a:srgbClr val="D4D4D4"/>
                </a:solidFill>
                <a:effectLst/>
                <a:latin typeface="Arial" panose="020B0604020202020204" pitchFamily="34" charset="0"/>
                <a:cs typeface="Arial" panose="020B0604020202020204" pitchFamily="34" charset="0"/>
              </a:rPr>
            </a:br>
            <a:r>
              <a:rPr lang="en-GB" sz="1400" b="0" dirty="0">
                <a:solidFill>
                  <a:srgbClr val="6A9955"/>
                </a:solidFill>
                <a:effectLst/>
                <a:latin typeface="Arial" panose="020B0604020202020204" pitchFamily="34" charset="0"/>
                <a:cs typeface="Arial" panose="020B0604020202020204" pitchFamily="34" charset="0"/>
              </a:rPr>
              <a:t># Compile the model</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err="1">
                <a:solidFill>
                  <a:srgbClr val="9CDCFE"/>
                </a:solidFill>
                <a:effectLst/>
                <a:latin typeface="Arial" panose="020B0604020202020204" pitchFamily="34" charset="0"/>
                <a:cs typeface="Arial" panose="020B0604020202020204" pitchFamily="34" charset="0"/>
              </a:rPr>
              <a:t>loss_function</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4EC9B0"/>
                </a:solidFill>
                <a:effectLst/>
                <a:latin typeface="Arial" panose="020B0604020202020204" pitchFamily="34" charset="0"/>
                <a:cs typeface="Arial" panose="020B0604020202020204" pitchFamily="34" charset="0"/>
              </a:rPr>
              <a:t>tf</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keras</a:t>
            </a:r>
            <a:r>
              <a:rPr lang="en-GB" sz="1400" b="0" dirty="0" err="1">
                <a:solidFill>
                  <a:srgbClr val="D4D4D4"/>
                </a:solidFill>
                <a:effectLst/>
                <a:latin typeface="Arial" panose="020B0604020202020204" pitchFamily="34" charset="0"/>
                <a:cs typeface="Arial" panose="020B0604020202020204" pitchFamily="34" charset="0"/>
              </a:rPr>
              <a:t>.losses.binary_crossentropy</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err="1">
                <a:solidFill>
                  <a:srgbClr val="9CDCFE"/>
                </a:solidFill>
                <a:effectLst/>
                <a:latin typeface="Arial" panose="020B0604020202020204" pitchFamily="34" charset="0"/>
                <a:cs typeface="Arial" panose="020B0604020202020204" pitchFamily="34" charset="0"/>
              </a:rPr>
              <a:t>learning_rate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0.0001</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9CDCFE"/>
                </a:solidFill>
                <a:effectLst/>
                <a:latin typeface="Arial" panose="020B0604020202020204" pitchFamily="34" charset="0"/>
                <a:cs typeface="Arial" panose="020B0604020202020204" pitchFamily="34" charset="0"/>
              </a:rPr>
              <a:t>optimizer</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4EC9B0"/>
                </a:solidFill>
                <a:effectLst/>
                <a:latin typeface="Arial" panose="020B0604020202020204" pitchFamily="34" charset="0"/>
                <a:cs typeface="Arial" panose="020B0604020202020204" pitchFamily="34" charset="0"/>
              </a:rPr>
              <a:t>tf</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keras</a:t>
            </a:r>
            <a:r>
              <a:rPr lang="en-GB" sz="1400" b="0" dirty="0" err="1">
                <a:solidFill>
                  <a:srgbClr val="D4D4D4"/>
                </a:solidFill>
                <a:effectLst/>
                <a:latin typeface="Arial" panose="020B0604020202020204" pitchFamily="34" charset="0"/>
                <a:cs typeface="Arial" panose="020B0604020202020204" pitchFamily="34" charset="0"/>
              </a:rPr>
              <a:t>.optimizers.Adam</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learning_rate</a:t>
            </a:r>
            <a:r>
              <a:rPr lang="en-GB" sz="1400" b="0" dirty="0">
                <a:solidFill>
                  <a:srgbClr val="D4D4D4"/>
                </a:solidFill>
                <a:effectLst/>
                <a:latin typeface="Arial" panose="020B0604020202020204" pitchFamily="34" charset="0"/>
                <a:cs typeface="Arial" panose="020B0604020202020204" pitchFamily="34" charset="0"/>
              </a:rPr>
              <a:t>)</a:t>
            </a:r>
          </a:p>
          <a:p>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.compile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loss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loss_function</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optimizer</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optimizer</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metrics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CE9178"/>
                </a:solidFill>
                <a:effectLst/>
                <a:latin typeface="Arial" panose="020B0604020202020204" pitchFamily="34" charset="0"/>
                <a:cs typeface="Arial" panose="020B0604020202020204" pitchFamily="34" charset="0"/>
              </a:rPr>
              <a:t>'accuracy’</a:t>
            </a:r>
            <a:r>
              <a:rPr lang="en-GB" sz="1400" b="0" dirty="0">
                <a:solidFill>
                  <a:srgbClr val="D4D4D4"/>
                </a:solidFill>
                <a:effectLst/>
                <a:latin typeface="Arial" panose="020B0604020202020204" pitchFamily="34" charset="0"/>
                <a:cs typeface="Arial" panose="020B0604020202020204" pitchFamily="34" charset="0"/>
              </a:rPr>
              <a:t>])</a:t>
            </a:r>
          </a:p>
          <a:p>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6A9955"/>
                </a:solidFill>
                <a:effectLst/>
                <a:latin typeface="Arial" panose="020B0604020202020204" pitchFamily="34" charset="0"/>
                <a:cs typeface="Arial" panose="020B0604020202020204" pitchFamily="34" charset="0"/>
              </a:rPr>
              <a:t># Define batches, number of epochs etc,</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9CDCFE"/>
                </a:solidFill>
                <a:effectLst/>
                <a:latin typeface="Arial" panose="020B0604020202020204" pitchFamily="34" charset="0"/>
                <a:cs typeface="Arial" panose="020B0604020202020204" pitchFamily="34" charset="0"/>
              </a:rPr>
              <a:t>verbosity</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a:solidFill>
                  <a:srgbClr val="B5CEA8"/>
                </a:solidFill>
                <a:effectLst/>
                <a:latin typeface="Arial" panose="020B0604020202020204" pitchFamily="34" charset="0"/>
                <a:cs typeface="Arial" panose="020B0604020202020204" pitchFamily="34" charset="0"/>
              </a:rPr>
              <a:t>1; </a:t>
            </a:r>
            <a:r>
              <a:rPr lang="en-GB" sz="1400" b="0" dirty="0" err="1">
                <a:solidFill>
                  <a:srgbClr val="9CDCFE"/>
                </a:solidFill>
                <a:effectLst/>
                <a:latin typeface="Arial" panose="020B0604020202020204" pitchFamily="34" charset="0"/>
                <a:cs typeface="Arial" panose="020B0604020202020204" pitchFamily="34" charset="0"/>
              </a:rPr>
              <a:t>no_epochs</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10; </a:t>
            </a:r>
            <a:r>
              <a:rPr lang="en-GB" sz="1400" b="0" dirty="0" err="1">
                <a:solidFill>
                  <a:srgbClr val="9CDCFE"/>
                </a:solidFill>
                <a:effectLst/>
                <a:latin typeface="Arial" panose="020B0604020202020204" pitchFamily="34" charset="0"/>
                <a:cs typeface="Arial" panose="020B0604020202020204" pitchFamily="34" charset="0"/>
              </a:rPr>
              <a:t>batch_size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B5CEA8"/>
                </a:solidFill>
                <a:effectLst/>
                <a:latin typeface="Arial" panose="020B0604020202020204" pitchFamily="34" charset="0"/>
                <a:cs typeface="Arial" panose="020B0604020202020204" pitchFamily="34" charset="0"/>
              </a:rPr>
              <a:t>1</a:t>
            </a:r>
          </a:p>
          <a:p>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6A9955"/>
                </a:solidFill>
                <a:effectLst/>
                <a:latin typeface="Arial" panose="020B0604020202020204" pitchFamily="34" charset="0"/>
                <a:cs typeface="Arial" panose="020B0604020202020204" pitchFamily="34" charset="0"/>
              </a:rPr>
              <a:t># Fit model to data</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9CDCFE"/>
                </a:solidFill>
                <a:effectLst/>
                <a:latin typeface="Arial" panose="020B0604020202020204" pitchFamily="34" charset="0"/>
                <a:cs typeface="Arial" panose="020B0604020202020204" pitchFamily="34" charset="0"/>
              </a:rPr>
              <a:t>history</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.fit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train_data</a:t>
            </a:r>
            <a:r>
              <a:rPr lang="en-GB" sz="1400" b="0" dirty="0">
                <a:solidFill>
                  <a:srgbClr val="D4D4D4"/>
                </a:solidFill>
                <a:effectLst/>
                <a:latin typeface="Arial" panose="020B0604020202020204" pitchFamily="34" charset="0"/>
                <a:cs typeface="Arial" panose="020B0604020202020204" pitchFamily="34" charset="0"/>
              </a:rPr>
              <a:t>, </a:t>
            </a:r>
            <a:r>
              <a:rPr lang="en-GB" sz="1400" b="0" dirty="0" err="1">
                <a:solidFill>
                  <a:srgbClr val="9CDCFE"/>
                </a:solidFill>
                <a:effectLst/>
                <a:latin typeface="Arial" panose="020B0604020202020204" pitchFamily="34" charset="0"/>
                <a:cs typeface="Arial" panose="020B0604020202020204" pitchFamily="34" charset="0"/>
              </a:rPr>
              <a:t>train_labels</a:t>
            </a:r>
            <a:r>
              <a:rPr lang="en-GB" sz="1400" b="0" dirty="0">
                <a:solidFill>
                  <a:srgbClr val="D4D4D4"/>
                </a:solidFill>
                <a:effectLst/>
                <a:latin typeface="Arial" panose="020B0604020202020204" pitchFamily="34" charset="0"/>
                <a:cs typeface="Arial" panose="020B0604020202020204" pitchFamily="34" charset="0"/>
              </a:rPr>
              <a:t>,</a:t>
            </a:r>
          </a:p>
          <a:p>
            <a:pPr lvl="3"/>
            <a:r>
              <a:rPr lang="en-GB" sz="1400" b="0" dirty="0" err="1">
                <a:solidFill>
                  <a:srgbClr val="9CDCFE"/>
                </a:solidFill>
                <a:effectLst/>
                <a:latin typeface="Arial" panose="020B0604020202020204" pitchFamily="34" charset="0"/>
                <a:cs typeface="Arial" panose="020B0604020202020204" pitchFamily="34" charset="0"/>
              </a:rPr>
              <a:t>validation_data</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val_data</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val_labels</a:t>
            </a:r>
            <a:r>
              <a:rPr lang="en-GB" sz="1400" b="0" dirty="0">
                <a:solidFill>
                  <a:srgbClr val="D4D4D4"/>
                </a:solidFill>
                <a:effectLst/>
                <a:latin typeface="Arial" panose="020B0604020202020204" pitchFamily="34" charset="0"/>
                <a:cs typeface="Arial" panose="020B0604020202020204" pitchFamily="34" charset="0"/>
              </a:rPr>
              <a:t>),</a:t>
            </a:r>
          </a:p>
          <a:p>
            <a:pPr lvl="3"/>
            <a:r>
              <a:rPr lang="en-GB" sz="1400" b="0" dirty="0" err="1">
                <a:solidFill>
                  <a:srgbClr val="9CDCFE"/>
                </a:solidFill>
                <a:effectLst/>
                <a:latin typeface="Arial" panose="020B0604020202020204" pitchFamily="34" charset="0"/>
                <a:cs typeface="Arial" panose="020B0604020202020204" pitchFamily="34" charset="0"/>
              </a:rPr>
              <a:t>batch_size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batch_size</a:t>
            </a:r>
            <a:r>
              <a:rPr lang="en-GB" sz="1400" b="0" dirty="0">
                <a:solidFill>
                  <a:srgbClr val="D4D4D4"/>
                </a:solidFill>
                <a:effectLst/>
                <a:latin typeface="Arial" panose="020B0604020202020204" pitchFamily="34" charset="0"/>
                <a:cs typeface="Arial" panose="020B0604020202020204" pitchFamily="34" charset="0"/>
              </a:rPr>
              <a:t>,</a:t>
            </a:r>
          </a:p>
          <a:p>
            <a:pPr lvl="3"/>
            <a:r>
              <a:rPr lang="en-GB" sz="1400" b="0" dirty="0">
                <a:solidFill>
                  <a:srgbClr val="9CDCFE"/>
                </a:solidFill>
                <a:effectLst/>
                <a:latin typeface="Arial" panose="020B0604020202020204" pitchFamily="34" charset="0"/>
                <a:cs typeface="Arial" panose="020B0604020202020204" pitchFamily="34" charset="0"/>
              </a:rPr>
              <a:t>epochs</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no_epochs</a:t>
            </a:r>
            <a:r>
              <a:rPr lang="en-GB" sz="1400" b="0" dirty="0">
                <a:solidFill>
                  <a:srgbClr val="D4D4D4"/>
                </a:solidFill>
                <a:effectLst/>
                <a:latin typeface="Arial" panose="020B0604020202020204" pitchFamily="34" charset="0"/>
                <a:cs typeface="Arial" panose="020B0604020202020204" pitchFamily="34" charset="0"/>
              </a:rPr>
              <a:t>,</a:t>
            </a:r>
          </a:p>
          <a:p>
            <a:pPr lvl="3"/>
            <a:r>
              <a:rPr lang="en-GB" sz="1400" b="0" dirty="0">
                <a:solidFill>
                  <a:srgbClr val="9CDCFE"/>
                </a:solidFill>
                <a:effectLst/>
                <a:latin typeface="Arial" panose="020B0604020202020204" pitchFamily="34" charset="0"/>
                <a:cs typeface="Arial" panose="020B0604020202020204" pitchFamily="34" charset="0"/>
              </a:rPr>
              <a:t>verbose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9CDCFE"/>
                </a:solidFill>
                <a:effectLst/>
                <a:latin typeface="Arial" panose="020B0604020202020204" pitchFamily="34" charset="0"/>
                <a:cs typeface="Arial" panose="020B0604020202020204" pitchFamily="34" charset="0"/>
              </a:rPr>
              <a:t>verbosity</a:t>
            </a:r>
            <a:r>
              <a:rPr lang="en-GB" sz="1400" b="0" dirty="0">
                <a:solidFill>
                  <a:srgbClr val="D4D4D4"/>
                </a:solidFill>
                <a:effectLst/>
                <a:latin typeface="Arial" panose="020B0604020202020204" pitchFamily="34" charset="0"/>
                <a:cs typeface="Arial" panose="020B0604020202020204" pitchFamily="34" charset="0"/>
              </a:rPr>
              <a:t>,</a:t>
            </a:r>
          </a:p>
          <a:p>
            <a:pPr lvl="3"/>
            <a:r>
              <a:rPr lang="en-GB" sz="1400" b="0" dirty="0">
                <a:solidFill>
                  <a:srgbClr val="9CDCFE"/>
                </a:solidFill>
                <a:effectLst/>
                <a:latin typeface="Arial" panose="020B0604020202020204" pitchFamily="34" charset="0"/>
                <a:cs typeface="Arial" panose="020B0604020202020204" pitchFamily="34" charset="0"/>
              </a:rPr>
              <a:t>shuffle</a:t>
            </a:r>
            <a:r>
              <a:rPr lang="en-GB" sz="1400" b="0" dirty="0">
                <a:solidFill>
                  <a:srgbClr val="D4D4D4"/>
                </a:solidFill>
                <a:effectLst/>
                <a:latin typeface="Arial" panose="020B0604020202020204" pitchFamily="34" charset="0"/>
                <a:cs typeface="Arial" panose="020B0604020202020204" pitchFamily="34" charset="0"/>
              </a:rPr>
              <a:t>=</a:t>
            </a:r>
            <a:r>
              <a:rPr lang="en-GB" sz="1400" b="0" dirty="0">
                <a:solidFill>
                  <a:srgbClr val="569CD6"/>
                </a:solidFill>
                <a:effectLst/>
                <a:latin typeface="Arial" panose="020B0604020202020204" pitchFamily="34" charset="0"/>
                <a:cs typeface="Arial" panose="020B0604020202020204" pitchFamily="34" charset="0"/>
              </a:rPr>
              <a:t>True</a:t>
            </a:r>
            <a:r>
              <a:rPr lang="en-GB" sz="1400" b="0" dirty="0">
                <a:solidFill>
                  <a:srgbClr val="D4D4D4"/>
                </a:solidFill>
                <a:effectLst/>
                <a:latin typeface="Arial" panose="020B0604020202020204" pitchFamily="34" charset="0"/>
                <a:cs typeface="Arial" panose="020B0604020202020204" pitchFamily="34" charset="0"/>
              </a:rPr>
              <a:t>)</a:t>
            </a:r>
          </a:p>
        </p:txBody>
      </p:sp>
      <p:grpSp>
        <p:nvGrpSpPr>
          <p:cNvPr id="11" name="Group 10">
            <a:extLst>
              <a:ext uri="{FF2B5EF4-FFF2-40B4-BE49-F238E27FC236}">
                <a16:creationId xmlns:a16="http://schemas.microsoft.com/office/drawing/2014/main" id="{D0D90191-04C8-A88B-A5B0-5CC6930FAB24}"/>
              </a:ext>
            </a:extLst>
          </p:cNvPr>
          <p:cNvGrpSpPr/>
          <p:nvPr/>
        </p:nvGrpSpPr>
        <p:grpSpPr>
          <a:xfrm>
            <a:off x="8120560" y="1331843"/>
            <a:ext cx="3215942" cy="5056699"/>
            <a:chOff x="7491622" y="-44560"/>
            <a:chExt cx="4325181" cy="6800850"/>
          </a:xfrm>
        </p:grpSpPr>
        <p:pic>
          <p:nvPicPr>
            <p:cNvPr id="9" name="Picture 8">
              <a:extLst>
                <a:ext uri="{FF2B5EF4-FFF2-40B4-BE49-F238E27FC236}">
                  <a16:creationId xmlns:a16="http://schemas.microsoft.com/office/drawing/2014/main" id="{F25FFC5D-ACEE-815D-CBB8-390BA1DB5298}"/>
                </a:ext>
              </a:extLst>
            </p:cNvPr>
            <p:cNvPicPr>
              <a:picLocks noChangeAspect="1"/>
            </p:cNvPicPr>
            <p:nvPr/>
          </p:nvPicPr>
          <p:blipFill rotWithShape="1">
            <a:blip r:embed="rId3"/>
            <a:srcRect r="51173"/>
            <a:stretch/>
          </p:blipFill>
          <p:spPr>
            <a:xfrm>
              <a:off x="7491622" y="-44560"/>
              <a:ext cx="4325181" cy="3400425"/>
            </a:xfrm>
            <a:prstGeom prst="rect">
              <a:avLst/>
            </a:prstGeom>
          </p:spPr>
        </p:pic>
        <p:pic>
          <p:nvPicPr>
            <p:cNvPr id="10" name="Picture 9">
              <a:extLst>
                <a:ext uri="{FF2B5EF4-FFF2-40B4-BE49-F238E27FC236}">
                  <a16:creationId xmlns:a16="http://schemas.microsoft.com/office/drawing/2014/main" id="{E61630A7-4889-46FF-04DA-A4299F83A859}"/>
                </a:ext>
              </a:extLst>
            </p:cNvPr>
            <p:cNvPicPr>
              <a:picLocks noChangeAspect="1"/>
            </p:cNvPicPr>
            <p:nvPr/>
          </p:nvPicPr>
          <p:blipFill rotWithShape="1">
            <a:blip r:embed="rId3"/>
            <a:srcRect l="51173"/>
            <a:stretch/>
          </p:blipFill>
          <p:spPr>
            <a:xfrm>
              <a:off x="7491622" y="3355865"/>
              <a:ext cx="4325178" cy="3400425"/>
            </a:xfrm>
            <a:prstGeom prst="rect">
              <a:avLst/>
            </a:prstGeom>
          </p:spPr>
        </p:pic>
      </p:grpSp>
    </p:spTree>
    <p:extLst>
      <p:ext uri="{BB962C8B-B14F-4D97-AF65-F5344CB8AC3E}">
        <p14:creationId xmlns:p14="http://schemas.microsoft.com/office/powerpoint/2010/main" val="2418920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80D8874-9467-0A99-DCBD-4E08150D26E6}"/>
              </a:ext>
            </a:extLst>
          </p:cNvPr>
          <p:cNvSpPr txBox="1"/>
          <p:nvPr/>
        </p:nvSpPr>
        <p:spPr>
          <a:xfrm>
            <a:off x="117613" y="82401"/>
            <a:ext cx="6097656" cy="430887"/>
          </a:xfrm>
          <a:prstGeom prst="rect">
            <a:avLst/>
          </a:prstGeom>
          <a:noFill/>
        </p:spPr>
        <p:txBody>
          <a:bodyPr wrap="square">
            <a:spAutoFit/>
          </a:bodyPr>
          <a:lstStyle/>
          <a:p>
            <a:r>
              <a:rPr lang="en-GB" sz="2200" b="1" dirty="0">
                <a:solidFill>
                  <a:schemeClr val="bg1"/>
                </a:solidFill>
                <a:effectLst/>
                <a:latin typeface="Arial" panose="020B0604020202020204" pitchFamily="34" charset="0"/>
                <a:cs typeface="Arial" panose="020B0604020202020204" pitchFamily="34" charset="0"/>
              </a:rPr>
              <a:t>Test set results</a:t>
            </a:r>
          </a:p>
        </p:txBody>
      </p:sp>
      <p:sp>
        <p:nvSpPr>
          <p:cNvPr id="12" name="TextBox 11">
            <a:extLst>
              <a:ext uri="{FF2B5EF4-FFF2-40B4-BE49-F238E27FC236}">
                <a16:creationId xmlns:a16="http://schemas.microsoft.com/office/drawing/2014/main" id="{D5768AB8-61FA-107C-467F-80F5D80DDFF1}"/>
              </a:ext>
            </a:extLst>
          </p:cNvPr>
          <p:cNvSpPr txBox="1"/>
          <p:nvPr/>
        </p:nvSpPr>
        <p:spPr>
          <a:xfrm>
            <a:off x="226943" y="625377"/>
            <a:ext cx="10835309" cy="1169551"/>
          </a:xfrm>
          <a:prstGeom prst="rect">
            <a:avLst/>
          </a:prstGeom>
          <a:noFill/>
        </p:spPr>
        <p:txBody>
          <a:bodyPr wrap="square">
            <a:spAutoFit/>
          </a:bodyPr>
          <a:lstStyle/>
          <a:p>
            <a:r>
              <a:rPr lang="en-GB" sz="1400" b="0" dirty="0">
                <a:solidFill>
                  <a:srgbClr val="6A9955"/>
                </a:solidFill>
                <a:effectLst/>
                <a:latin typeface="Arial" panose="020B0604020202020204" pitchFamily="34" charset="0"/>
                <a:cs typeface="Arial" panose="020B0604020202020204" pitchFamily="34" charset="0"/>
              </a:rPr>
              <a:t>#Plot Test set (green correct, red incorrect)</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a:solidFill>
                  <a:srgbClr val="6A9955"/>
                </a:solidFill>
                <a:effectLst/>
                <a:latin typeface="Arial" panose="020B0604020202020204" pitchFamily="34" charset="0"/>
                <a:cs typeface="Arial" panose="020B0604020202020204" pitchFamily="34" charset="0"/>
              </a:rPr>
              <a:t>## Evaluate the model on the test set</a:t>
            </a:r>
            <a:endParaRPr lang="en-GB" sz="1400" b="0" dirty="0">
              <a:solidFill>
                <a:srgbClr val="D4D4D4"/>
              </a:solidFill>
              <a:effectLst/>
              <a:latin typeface="Arial" panose="020B0604020202020204" pitchFamily="34" charset="0"/>
              <a:cs typeface="Arial" panose="020B0604020202020204" pitchFamily="34" charset="0"/>
            </a:endParaRPr>
          </a:p>
          <a:p>
            <a:r>
              <a:rPr lang="en-GB" sz="1400" b="0" dirty="0" err="1">
                <a:solidFill>
                  <a:srgbClr val="9CDCFE"/>
                </a:solidFill>
                <a:effectLst/>
                <a:latin typeface="Arial" panose="020B0604020202020204" pitchFamily="34" charset="0"/>
                <a:cs typeface="Arial" panose="020B0604020202020204" pitchFamily="34" charset="0"/>
              </a:rPr>
              <a:t>testeval</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.evaluate</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test_data</a:t>
            </a:r>
            <a:r>
              <a:rPr lang="en-GB" sz="1400" b="0" dirty="0" err="1">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test_labels</a:t>
            </a:r>
            <a:r>
              <a:rPr lang="en-GB" sz="1400" b="0" dirty="0">
                <a:solidFill>
                  <a:srgbClr val="D4D4D4"/>
                </a:solidFill>
                <a:effectLst/>
                <a:latin typeface="Arial" panose="020B0604020202020204" pitchFamily="34" charset="0"/>
                <a:cs typeface="Arial" panose="020B0604020202020204" pitchFamily="34" charset="0"/>
              </a:rPr>
              <a:t>); </a:t>
            </a:r>
            <a:r>
              <a:rPr lang="en-GB" sz="1400" b="0" dirty="0">
                <a:solidFill>
                  <a:srgbClr val="9CDCFE"/>
                </a:solidFill>
                <a:effectLst/>
                <a:latin typeface="Arial" panose="020B0604020202020204" pitchFamily="34" charset="0"/>
                <a:cs typeface="Arial" panose="020B0604020202020204" pitchFamily="34" charset="0"/>
              </a:rPr>
              <a:t>results</a:t>
            </a:r>
            <a:r>
              <a:rPr lang="en-GB" sz="1400" b="0" dirty="0">
                <a:solidFill>
                  <a:srgbClr val="D4D4D4"/>
                </a:solidFill>
                <a:effectLst/>
                <a:latin typeface="Arial" panose="020B0604020202020204" pitchFamily="34" charset="0"/>
                <a:cs typeface="Arial" panose="020B0604020202020204" pitchFamily="34" charset="0"/>
              </a:rPr>
              <a:t> = </a:t>
            </a:r>
            <a:r>
              <a:rPr lang="en-GB" sz="1400" b="0" dirty="0" err="1">
                <a:solidFill>
                  <a:srgbClr val="9CDCFE"/>
                </a:solidFill>
                <a:effectLst/>
                <a:latin typeface="Arial" panose="020B0604020202020204" pitchFamily="34" charset="0"/>
                <a:cs typeface="Arial" panose="020B0604020202020204" pitchFamily="34" charset="0"/>
              </a:rPr>
              <a:t>model</a:t>
            </a:r>
            <a:r>
              <a:rPr lang="en-GB" sz="1400" b="0" dirty="0" err="1">
                <a:solidFill>
                  <a:srgbClr val="D4D4D4"/>
                </a:solidFill>
                <a:effectLst/>
                <a:latin typeface="Arial" panose="020B0604020202020204" pitchFamily="34" charset="0"/>
                <a:cs typeface="Arial" panose="020B0604020202020204" pitchFamily="34" charset="0"/>
              </a:rPr>
              <a:t>.predict</a:t>
            </a:r>
            <a:r>
              <a:rPr lang="en-GB" sz="1400" b="0" dirty="0">
                <a:solidFill>
                  <a:srgbClr val="D4D4D4"/>
                </a:solidFill>
                <a:effectLst/>
                <a:latin typeface="Arial" panose="020B0604020202020204" pitchFamily="34" charset="0"/>
                <a:cs typeface="Arial" panose="020B0604020202020204" pitchFamily="34" charset="0"/>
              </a:rPr>
              <a:t>(</a:t>
            </a:r>
            <a:r>
              <a:rPr lang="en-GB" sz="1400" b="0" dirty="0" err="1">
                <a:solidFill>
                  <a:srgbClr val="9CDCFE"/>
                </a:solidFill>
                <a:effectLst/>
                <a:latin typeface="Arial" panose="020B0604020202020204" pitchFamily="34" charset="0"/>
                <a:cs typeface="Arial" panose="020B0604020202020204" pitchFamily="34" charset="0"/>
              </a:rPr>
              <a:t>test_data</a:t>
            </a:r>
            <a:r>
              <a:rPr lang="en-GB" sz="1400" b="0" dirty="0">
                <a:solidFill>
                  <a:srgbClr val="D4D4D4"/>
                </a:solidFill>
                <a:effectLst/>
                <a:latin typeface="Arial" panose="020B0604020202020204" pitchFamily="34" charset="0"/>
                <a:cs typeface="Arial" panose="020B0604020202020204" pitchFamily="34" charset="0"/>
              </a:rPr>
              <a:t>)</a:t>
            </a:r>
          </a:p>
          <a:p>
            <a:r>
              <a:rPr lang="en-GB" sz="1400" b="0" i="0" dirty="0">
                <a:solidFill>
                  <a:srgbClr val="D4D4D4"/>
                </a:solidFill>
                <a:effectLst/>
                <a:latin typeface="Arial" panose="020B0604020202020204" pitchFamily="34" charset="0"/>
                <a:cs typeface="Arial" panose="020B0604020202020204" pitchFamily="34" charset="0"/>
              </a:rPr>
              <a:t>1/1 [==============================] - 0s 16ms/step - loss: 0.2206 - accuracy: 0.8750</a:t>
            </a:r>
          </a:p>
          <a:p>
            <a:endParaRPr lang="en-GB" sz="1400" dirty="0">
              <a:solidFill>
                <a:srgbClr val="D4D4D4"/>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C67D42E-AE2F-5550-2FD0-6E642DCCB0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519" y="2795451"/>
            <a:ext cx="9681760" cy="3859163"/>
          </a:xfrm>
          <a:prstGeom prst="rect">
            <a:avLst/>
          </a:prstGeom>
        </p:spPr>
      </p:pic>
    </p:spTree>
    <p:extLst>
      <p:ext uri="{BB962C8B-B14F-4D97-AF65-F5344CB8AC3E}">
        <p14:creationId xmlns:p14="http://schemas.microsoft.com/office/powerpoint/2010/main" val="414287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450574" y="669126"/>
            <a:ext cx="10515600" cy="926840"/>
          </a:xfrm>
        </p:spPr>
        <p:txBody>
          <a:bodyPr/>
          <a:lstStyle/>
          <a:p>
            <a:r>
              <a:rPr lang="en-GB" dirty="0"/>
              <a:t>Conclusion</a:t>
            </a:r>
          </a:p>
        </p:txBody>
      </p:sp>
      <p:sp>
        <p:nvSpPr>
          <p:cNvPr id="21" name="TextBox 20">
            <a:extLst>
              <a:ext uri="{FF2B5EF4-FFF2-40B4-BE49-F238E27FC236}">
                <a16:creationId xmlns:a16="http://schemas.microsoft.com/office/drawing/2014/main" id="{374E9E5A-34CF-B146-9DC5-6FF02D671652}"/>
              </a:ext>
            </a:extLst>
          </p:cNvPr>
          <p:cNvSpPr txBox="1"/>
          <p:nvPr/>
        </p:nvSpPr>
        <p:spPr>
          <a:xfrm>
            <a:off x="658052" y="1595966"/>
            <a:ext cx="10100643" cy="4801314"/>
          </a:xfrm>
          <a:prstGeom prst="rect">
            <a:avLst/>
          </a:prstGeom>
          <a:noFill/>
        </p:spPr>
        <p:txBody>
          <a:bodyPr wrap="square">
            <a:spAutoFit/>
          </a:bodyPr>
          <a:lstStyle/>
          <a:p>
            <a:pPr marL="342900" indent="-342900">
              <a:buAutoNum type="arabicPeriod"/>
            </a:pPr>
            <a:r>
              <a:rPr lang="en-GB" dirty="0"/>
              <a:t>Clarifying the basic blocks of classification.</a:t>
            </a:r>
          </a:p>
          <a:p>
            <a:pPr marL="342900" indent="-342900">
              <a:buAutoNum type="arabicPeriod"/>
            </a:pPr>
            <a:endParaRPr lang="en-GB" dirty="0"/>
          </a:p>
          <a:p>
            <a:pPr marL="342900" indent="-342900">
              <a:buAutoNum type="arabicPeriod"/>
            </a:pPr>
            <a:r>
              <a:rPr lang="en-GB" dirty="0"/>
              <a:t>Building a model</a:t>
            </a:r>
          </a:p>
          <a:p>
            <a:pPr marL="342900" indent="-342900">
              <a:buAutoNum type="arabicPeriod"/>
            </a:pPr>
            <a:endParaRPr lang="en-GB" dirty="0"/>
          </a:p>
          <a:p>
            <a:pPr marL="342900" indent="-342900">
              <a:buAutoNum type="arabicPeriod"/>
            </a:pPr>
            <a:r>
              <a:rPr lang="en-GB" dirty="0"/>
              <a:t>Preparing the data</a:t>
            </a:r>
          </a:p>
          <a:p>
            <a:endParaRPr lang="en-GB" dirty="0"/>
          </a:p>
          <a:p>
            <a:r>
              <a:rPr lang="en-GB" dirty="0"/>
              <a:t>Hopefully this helps you all to start off your own projects.</a:t>
            </a:r>
          </a:p>
          <a:p>
            <a:endParaRPr lang="en-GB" dirty="0"/>
          </a:p>
          <a:p>
            <a:r>
              <a:rPr lang="en-GB" dirty="0"/>
              <a:t>The tutorials and data as well as the video of this talk will be available on the </a:t>
            </a:r>
            <a:r>
              <a:rPr lang="en-GB" dirty="0" err="1"/>
              <a:t>github</a:t>
            </a:r>
            <a:r>
              <a:rPr lang="en-GB" dirty="0"/>
              <a:t> repository.</a:t>
            </a:r>
          </a:p>
          <a:p>
            <a:endParaRPr lang="en-GB" dirty="0"/>
          </a:p>
          <a:p>
            <a:r>
              <a:rPr lang="en-GB" b="1" dirty="0">
                <a:effectLst/>
                <a:latin typeface="Arial" panose="020B0604020202020204" pitchFamily="34" charset="0"/>
                <a:cs typeface="Arial" panose="020B0604020202020204" pitchFamily="34" charset="0"/>
              </a:rPr>
              <a:t>In the next lessons:</a:t>
            </a:r>
          </a:p>
          <a:p>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Wednesday 28</a:t>
            </a:r>
            <a:r>
              <a:rPr lang="en-GB" b="1" baseline="30000" dirty="0">
                <a:latin typeface="Arial" panose="020B0604020202020204" pitchFamily="34" charset="0"/>
                <a:cs typeface="Arial" panose="020B0604020202020204" pitchFamily="34" charset="0"/>
              </a:rPr>
              <a:t>th</a:t>
            </a:r>
            <a:r>
              <a:rPr lang="en-GB" b="1" dirty="0">
                <a:latin typeface="Arial" panose="020B0604020202020204" pitchFamily="34" charset="0"/>
                <a:cs typeface="Arial" panose="020B0604020202020204" pitchFamily="34" charset="0"/>
              </a:rPr>
              <a:t> September 3</a:t>
            </a:r>
            <a:r>
              <a:rPr lang="en-GB" b="1" baseline="30000" dirty="0">
                <a:latin typeface="Arial" panose="020B0604020202020204" pitchFamily="34" charset="0"/>
                <a:cs typeface="Arial" panose="020B0604020202020204" pitchFamily="34" charset="0"/>
              </a:rPr>
              <a:t>rd</a:t>
            </a:r>
            <a:r>
              <a:rPr lang="en-GB" b="1" dirty="0">
                <a:latin typeface="Arial" panose="020B0604020202020204" pitchFamily="34" charset="0"/>
                <a:cs typeface="Arial" panose="020B0604020202020204" pitchFamily="34" charset="0"/>
              </a:rPr>
              <a:t> session: </a:t>
            </a:r>
            <a:r>
              <a:rPr lang="en-GB" dirty="0">
                <a:effectLst/>
                <a:latin typeface="Arial" panose="020B0604020202020204" pitchFamily="34" charset="0"/>
                <a:cs typeface="Arial" panose="020B0604020202020204" pitchFamily="34" charset="0"/>
              </a:rPr>
              <a:t>Improving performance / Reducing overfitting ! </a:t>
            </a:r>
            <a:endParaRPr lang="en-GB" dirty="0"/>
          </a:p>
          <a:p>
            <a:r>
              <a:rPr lang="en-GB" dirty="0"/>
              <a:t>Discuss the future of classification in CMR  (different applications, papers and perspectives)</a:t>
            </a:r>
          </a:p>
          <a:p>
            <a:endParaRPr lang="en-GB" b="1" dirty="0">
              <a:effectLst/>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4</a:t>
            </a:r>
            <a:r>
              <a:rPr lang="en-GB" b="1" baseline="30000" dirty="0">
                <a:latin typeface="Arial" panose="020B0604020202020204" pitchFamily="34" charset="0"/>
                <a:cs typeface="Arial" panose="020B0604020202020204" pitchFamily="34" charset="0"/>
              </a:rPr>
              <a:t>th</a:t>
            </a:r>
            <a:r>
              <a:rPr lang="en-GB" b="1" dirty="0">
                <a:latin typeface="Arial" panose="020B0604020202020204" pitchFamily="34" charset="0"/>
                <a:cs typeface="Arial" panose="020B0604020202020204" pitchFamily="34" charset="0"/>
              </a:rPr>
              <a:t> session: </a:t>
            </a:r>
            <a:r>
              <a:rPr lang="en-GB" dirty="0">
                <a:latin typeface="Arial" panose="020B0604020202020204" pitchFamily="34" charset="0"/>
                <a:cs typeface="Arial" panose="020B0604020202020204" pitchFamily="34" charset="0"/>
              </a:rPr>
              <a:t>Segmentation in CMR with </a:t>
            </a:r>
            <a:r>
              <a:rPr lang="en-GB" b="0" i="0" dirty="0">
                <a:solidFill>
                  <a:schemeClr val="tx1"/>
                </a:solidFill>
                <a:effectLst/>
                <a:latin typeface="Arial" panose="020B0604020202020204" pitchFamily="34" charset="0"/>
              </a:rPr>
              <a:t>Saeed Karimi-</a:t>
            </a:r>
            <a:r>
              <a:rPr lang="en-GB" b="0" i="0" dirty="0" err="1">
                <a:solidFill>
                  <a:schemeClr val="tx1"/>
                </a:solidFill>
                <a:effectLst/>
                <a:latin typeface="Arial" panose="020B0604020202020204" pitchFamily="34" charset="0"/>
              </a:rPr>
              <a:t>Bidhendi</a:t>
            </a:r>
            <a:endParaRPr lang="en-GB" dirty="0">
              <a:effectLst/>
              <a:latin typeface="Arial" panose="020B0604020202020204" pitchFamily="34" charset="0"/>
              <a:cs typeface="Arial" panose="020B0604020202020204" pitchFamily="34" charset="0"/>
            </a:endParaRPr>
          </a:p>
          <a:p>
            <a:endParaRPr lang="en-GB" dirty="0"/>
          </a:p>
        </p:txBody>
      </p:sp>
    </p:spTree>
    <p:extLst>
      <p:ext uri="{BB962C8B-B14F-4D97-AF65-F5344CB8AC3E}">
        <p14:creationId xmlns:p14="http://schemas.microsoft.com/office/powerpoint/2010/main" val="13039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Thank you for your attention!</a:t>
            </a:r>
          </a:p>
        </p:txBody>
      </p:sp>
      <p:sp>
        <p:nvSpPr>
          <p:cNvPr id="2" name="TextBox 1">
            <a:extLst>
              <a:ext uri="{FF2B5EF4-FFF2-40B4-BE49-F238E27FC236}">
                <a16:creationId xmlns:a16="http://schemas.microsoft.com/office/drawing/2014/main" id="{CD20F940-1317-A40C-515A-8C10B7B68AD7}"/>
              </a:ext>
            </a:extLst>
          </p:cNvPr>
          <p:cNvSpPr txBox="1"/>
          <p:nvPr/>
        </p:nvSpPr>
        <p:spPr>
          <a:xfrm>
            <a:off x="838200" y="2129987"/>
            <a:ext cx="2544286" cy="2492990"/>
          </a:xfrm>
          <a:prstGeom prst="rect">
            <a:avLst/>
          </a:prstGeom>
          <a:noFill/>
        </p:spPr>
        <p:txBody>
          <a:bodyPr wrap="none" rtlCol="0">
            <a:spAutoFit/>
          </a:bodyPr>
          <a:lstStyle/>
          <a:p>
            <a:pPr>
              <a:spcAft>
                <a:spcPts val="600"/>
              </a:spcAft>
            </a:pPr>
            <a:r>
              <a:rPr lang="en-GB"/>
              <a:t>Rebecca Baker</a:t>
            </a:r>
          </a:p>
          <a:p>
            <a:pPr>
              <a:spcAft>
                <a:spcPts val="600"/>
              </a:spcAft>
            </a:pPr>
            <a:endParaRPr lang="en-GB" dirty="0"/>
          </a:p>
          <a:p>
            <a:pPr>
              <a:spcAft>
                <a:spcPts val="600"/>
              </a:spcAft>
            </a:pPr>
            <a:r>
              <a:rPr lang="en-GB" dirty="0"/>
              <a:t>Olivier Jaubert</a:t>
            </a:r>
          </a:p>
          <a:p>
            <a:pPr>
              <a:spcAft>
                <a:spcPts val="600"/>
              </a:spcAft>
            </a:pPr>
            <a:r>
              <a:rPr lang="en-GB" b="0" i="0" dirty="0">
                <a:solidFill>
                  <a:schemeClr val="tx1"/>
                </a:solidFill>
                <a:effectLst/>
                <a:latin typeface="Arial" panose="020B0604020202020204" pitchFamily="34" charset="0"/>
              </a:rPr>
              <a:t>Saeed Karimi-Bidhendi</a:t>
            </a:r>
            <a:endParaRPr lang="en-GB" dirty="0"/>
          </a:p>
          <a:p>
            <a:pPr>
              <a:spcAft>
                <a:spcPts val="600"/>
              </a:spcAft>
            </a:pPr>
            <a:r>
              <a:rPr lang="en-GB" dirty="0"/>
              <a:t>Dan Knight</a:t>
            </a:r>
          </a:p>
          <a:p>
            <a:pPr>
              <a:spcAft>
                <a:spcPts val="600"/>
              </a:spcAft>
            </a:pPr>
            <a:r>
              <a:rPr lang="en-GB" dirty="0"/>
              <a:t>Vivek </a:t>
            </a:r>
            <a:r>
              <a:rPr lang="en-GB" dirty="0" err="1"/>
              <a:t>Muthurangu</a:t>
            </a:r>
            <a:endParaRPr lang="en-GB" dirty="0"/>
          </a:p>
          <a:p>
            <a:pPr>
              <a:spcAft>
                <a:spcPts val="600"/>
              </a:spcAft>
            </a:pPr>
            <a:r>
              <a:rPr lang="en-GB" dirty="0"/>
              <a:t>Jennifer Steeden</a:t>
            </a:r>
          </a:p>
        </p:txBody>
      </p:sp>
      <p:pic>
        <p:nvPicPr>
          <p:cNvPr id="1026" name="Picture 2" descr="UKRI+logo - Z-arts">
            <a:extLst>
              <a:ext uri="{FF2B5EF4-FFF2-40B4-BE49-F238E27FC236}">
                <a16:creationId xmlns:a16="http://schemas.microsoft.com/office/drawing/2014/main" id="{A5CFCF77-D020-107F-DABD-1880A8FBC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166242"/>
            <a:ext cx="3279531" cy="966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MR">
            <a:extLst>
              <a:ext uri="{FF2B5EF4-FFF2-40B4-BE49-F238E27FC236}">
                <a16:creationId xmlns:a16="http://schemas.microsoft.com/office/drawing/2014/main" id="{D07E6350-E316-821A-8C44-5E280C9646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3829" y="5114647"/>
            <a:ext cx="2943958" cy="10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09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EEE4CA-8388-7589-A65E-0EF55706F327}"/>
              </a:ext>
            </a:extLst>
          </p:cNvPr>
          <p:cNvSpPr>
            <a:spLocks noGrp="1"/>
          </p:cNvSpPr>
          <p:nvPr>
            <p:ph type="title"/>
          </p:nvPr>
        </p:nvSpPr>
        <p:spPr>
          <a:xfrm>
            <a:off x="145774" y="2578935"/>
            <a:ext cx="11900452" cy="1325563"/>
          </a:xfrm>
        </p:spPr>
        <p:txBody>
          <a:bodyPr/>
          <a:lstStyle/>
          <a:p>
            <a:r>
              <a:rPr lang="en-GB" dirty="0"/>
              <a:t>Basics of classification</a:t>
            </a:r>
          </a:p>
        </p:txBody>
      </p:sp>
    </p:spTree>
    <p:extLst>
      <p:ext uri="{BB962C8B-B14F-4D97-AF65-F5344CB8AC3E}">
        <p14:creationId xmlns:p14="http://schemas.microsoft.com/office/powerpoint/2010/main" val="188190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41F182-C03E-8B1A-E2DF-1D1CA543E2A9}"/>
              </a:ext>
            </a:extLst>
          </p:cNvPr>
          <p:cNvSpPr>
            <a:spLocks noGrp="1"/>
          </p:cNvSpPr>
          <p:nvPr>
            <p:ph type="title"/>
          </p:nvPr>
        </p:nvSpPr>
        <p:spPr/>
        <p:txBody>
          <a:bodyPr/>
          <a:lstStyle/>
          <a:p>
            <a:r>
              <a:rPr lang="en-GB" dirty="0"/>
              <a:t>Classifying</a:t>
            </a:r>
          </a:p>
        </p:txBody>
      </p:sp>
      <p:pic>
        <p:nvPicPr>
          <p:cNvPr id="12" name="Picture 11">
            <a:extLst>
              <a:ext uri="{FF2B5EF4-FFF2-40B4-BE49-F238E27FC236}">
                <a16:creationId xmlns:a16="http://schemas.microsoft.com/office/drawing/2014/main" id="{6F34CD38-4E65-4DC4-6133-25720BBDD3E9}"/>
              </a:ext>
            </a:extLst>
          </p:cNvPr>
          <p:cNvPicPr>
            <a:picLocks noChangeAspect="1"/>
          </p:cNvPicPr>
          <p:nvPr/>
        </p:nvPicPr>
        <p:blipFill>
          <a:blip r:embed="rId3"/>
          <a:stretch>
            <a:fillRect/>
          </a:stretch>
        </p:blipFill>
        <p:spPr>
          <a:xfrm>
            <a:off x="3398665" y="1909775"/>
            <a:ext cx="5394669" cy="922883"/>
          </a:xfrm>
          <a:prstGeom prst="rect">
            <a:avLst/>
          </a:prstGeom>
        </p:spPr>
      </p:pic>
      <p:sp>
        <p:nvSpPr>
          <p:cNvPr id="13" name="TextBox 12">
            <a:extLst>
              <a:ext uri="{FF2B5EF4-FFF2-40B4-BE49-F238E27FC236}">
                <a16:creationId xmlns:a16="http://schemas.microsoft.com/office/drawing/2014/main" id="{437ABBC0-C426-C5E0-527E-30C501946608}"/>
              </a:ext>
            </a:extLst>
          </p:cNvPr>
          <p:cNvSpPr txBox="1"/>
          <p:nvPr/>
        </p:nvSpPr>
        <p:spPr>
          <a:xfrm>
            <a:off x="516835" y="2048050"/>
            <a:ext cx="2465163" cy="646331"/>
          </a:xfrm>
          <a:prstGeom prst="rect">
            <a:avLst/>
          </a:prstGeom>
          <a:noFill/>
        </p:spPr>
        <p:txBody>
          <a:bodyPr wrap="square" rtlCol="0">
            <a:spAutoFit/>
          </a:bodyPr>
          <a:lstStyle/>
          <a:p>
            <a:r>
              <a:rPr lang="en-GB" dirty="0"/>
              <a:t>Binary classification</a:t>
            </a:r>
          </a:p>
          <a:p>
            <a:r>
              <a:rPr lang="en-GB" dirty="0"/>
              <a:t>Patient / Healthy</a:t>
            </a:r>
          </a:p>
        </p:txBody>
      </p:sp>
      <p:grpSp>
        <p:nvGrpSpPr>
          <p:cNvPr id="4" name="Group 3">
            <a:extLst>
              <a:ext uri="{FF2B5EF4-FFF2-40B4-BE49-F238E27FC236}">
                <a16:creationId xmlns:a16="http://schemas.microsoft.com/office/drawing/2014/main" id="{67C0B6D8-75CE-490D-F993-B787113DEC47}"/>
              </a:ext>
            </a:extLst>
          </p:cNvPr>
          <p:cNvGrpSpPr/>
          <p:nvPr/>
        </p:nvGrpSpPr>
        <p:grpSpPr>
          <a:xfrm>
            <a:off x="6495325" y="3429000"/>
            <a:ext cx="2947367" cy="3332503"/>
            <a:chOff x="6495325" y="3429000"/>
            <a:chExt cx="2947367" cy="3332503"/>
          </a:xfrm>
        </p:grpSpPr>
        <p:sp>
          <p:nvSpPr>
            <p:cNvPr id="18" name="TextBox 17">
              <a:extLst>
                <a:ext uri="{FF2B5EF4-FFF2-40B4-BE49-F238E27FC236}">
                  <a16:creationId xmlns:a16="http://schemas.microsoft.com/office/drawing/2014/main" id="{E3D116DD-BB62-C721-6C2F-A29525E5AD28}"/>
                </a:ext>
              </a:extLst>
            </p:cNvPr>
            <p:cNvSpPr txBox="1"/>
            <p:nvPr/>
          </p:nvSpPr>
          <p:spPr>
            <a:xfrm>
              <a:off x="6685981" y="3429000"/>
              <a:ext cx="2756711" cy="646331"/>
            </a:xfrm>
            <a:prstGeom prst="rect">
              <a:avLst/>
            </a:prstGeom>
            <a:noFill/>
          </p:spPr>
          <p:txBody>
            <a:bodyPr wrap="square" rtlCol="0">
              <a:spAutoFit/>
            </a:bodyPr>
            <a:lstStyle/>
            <a:p>
              <a:pPr algn="ctr"/>
              <a:r>
                <a:rPr lang="en-GB" dirty="0"/>
                <a:t>Multi-class, Multi feature</a:t>
              </a:r>
            </a:p>
            <a:p>
              <a:pPr algn="ctr"/>
              <a:r>
                <a:rPr lang="en-GB" dirty="0"/>
                <a:t>Disease 1, 2, 3</a:t>
              </a:r>
            </a:p>
          </p:txBody>
        </p:sp>
        <p:pic>
          <p:nvPicPr>
            <p:cNvPr id="21" name="Picture 20" descr="Chart&#10;&#10;Description automatically generated">
              <a:extLst>
                <a:ext uri="{FF2B5EF4-FFF2-40B4-BE49-F238E27FC236}">
                  <a16:creationId xmlns:a16="http://schemas.microsoft.com/office/drawing/2014/main" id="{8A7C3FD0-88F8-6A53-6543-DE5781F56761}"/>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13307" r="883" b="1807"/>
            <a:stretch/>
          </p:blipFill>
          <p:spPr>
            <a:xfrm>
              <a:off x="6495325" y="4028656"/>
              <a:ext cx="2947367" cy="2732847"/>
            </a:xfrm>
            <a:prstGeom prst="rect">
              <a:avLst/>
            </a:prstGeom>
          </p:spPr>
        </p:pic>
      </p:grpSp>
      <p:grpSp>
        <p:nvGrpSpPr>
          <p:cNvPr id="2" name="Group 1">
            <a:extLst>
              <a:ext uri="{FF2B5EF4-FFF2-40B4-BE49-F238E27FC236}">
                <a16:creationId xmlns:a16="http://schemas.microsoft.com/office/drawing/2014/main" id="{58C28D1F-867A-D378-7203-636B1FD70616}"/>
              </a:ext>
            </a:extLst>
          </p:cNvPr>
          <p:cNvGrpSpPr/>
          <p:nvPr/>
        </p:nvGrpSpPr>
        <p:grpSpPr>
          <a:xfrm>
            <a:off x="2046943" y="3428999"/>
            <a:ext cx="2947367" cy="3429002"/>
            <a:chOff x="2046943" y="3428999"/>
            <a:chExt cx="2947367" cy="3429002"/>
          </a:xfrm>
        </p:grpSpPr>
        <p:pic>
          <p:nvPicPr>
            <p:cNvPr id="20" name="Picture 19" descr="Chart&#10;&#10;Description automatically generated">
              <a:extLst>
                <a:ext uri="{FF2B5EF4-FFF2-40B4-BE49-F238E27FC236}">
                  <a16:creationId xmlns:a16="http://schemas.microsoft.com/office/drawing/2014/main" id="{874CB38E-AD0E-A5F5-B4A7-DE6CCEE1FEA9}"/>
                </a:ext>
              </a:extLst>
            </p:cNvPr>
            <p:cNvPicPr>
              <a:picLocks noChangeAspect="1"/>
            </p:cNvPicPr>
            <p:nvPr/>
          </p:nvPicPr>
          <p:blipFill rotWithShape="1">
            <a:blip r:embed="rId4">
              <a:extLst>
                <a:ext uri="{28A0092B-C50C-407E-A947-70E740481C1C}">
                  <a14:useLocalDpi xmlns:a14="http://schemas.microsoft.com/office/drawing/2010/main" val="0"/>
                </a:ext>
              </a:extLst>
            </a:blip>
            <a:srcRect t="15115" r="50883"/>
            <a:stretch/>
          </p:blipFill>
          <p:spPr>
            <a:xfrm>
              <a:off x="2046943" y="4125154"/>
              <a:ext cx="2947367" cy="2732847"/>
            </a:xfrm>
            <a:prstGeom prst="rect">
              <a:avLst/>
            </a:prstGeom>
          </p:spPr>
        </p:pic>
        <p:sp>
          <p:nvSpPr>
            <p:cNvPr id="22" name="TextBox 21">
              <a:extLst>
                <a:ext uri="{FF2B5EF4-FFF2-40B4-BE49-F238E27FC236}">
                  <a16:creationId xmlns:a16="http://schemas.microsoft.com/office/drawing/2014/main" id="{047BCF09-E125-724D-EEE7-F1E3363D375D}"/>
                </a:ext>
              </a:extLst>
            </p:cNvPr>
            <p:cNvSpPr txBox="1"/>
            <p:nvPr/>
          </p:nvSpPr>
          <p:spPr>
            <a:xfrm>
              <a:off x="2142270" y="3428999"/>
              <a:ext cx="2756711" cy="646331"/>
            </a:xfrm>
            <a:prstGeom prst="rect">
              <a:avLst/>
            </a:prstGeom>
            <a:noFill/>
          </p:spPr>
          <p:txBody>
            <a:bodyPr wrap="square" rtlCol="0">
              <a:spAutoFit/>
            </a:bodyPr>
            <a:lstStyle/>
            <a:p>
              <a:pPr algn="ctr"/>
              <a:r>
                <a:rPr lang="en-GB" dirty="0"/>
                <a:t>Binary classification Multi feature         </a:t>
              </a:r>
            </a:p>
          </p:txBody>
        </p:sp>
      </p:grpSp>
    </p:spTree>
    <p:extLst>
      <p:ext uri="{BB962C8B-B14F-4D97-AF65-F5344CB8AC3E}">
        <p14:creationId xmlns:p14="http://schemas.microsoft.com/office/powerpoint/2010/main" val="233951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C82BF4A6-090F-D4AF-5E5D-D584D81D370F}"/>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Logistic Regression</a:t>
            </a:r>
          </a:p>
        </p:txBody>
      </p:sp>
      <p:sp>
        <p:nvSpPr>
          <p:cNvPr id="19" name="TextBox 18">
            <a:extLst>
              <a:ext uri="{FF2B5EF4-FFF2-40B4-BE49-F238E27FC236}">
                <a16:creationId xmlns:a16="http://schemas.microsoft.com/office/drawing/2014/main" id="{5127D996-CBE7-C501-2B0E-79C2EFCE8D37}"/>
              </a:ext>
            </a:extLst>
          </p:cNvPr>
          <p:cNvSpPr txBox="1"/>
          <p:nvPr/>
        </p:nvSpPr>
        <p:spPr>
          <a:xfrm>
            <a:off x="469321" y="1796802"/>
            <a:ext cx="6368801" cy="369332"/>
          </a:xfrm>
          <a:prstGeom prst="rect">
            <a:avLst/>
          </a:prstGeom>
          <a:noFill/>
        </p:spPr>
        <p:txBody>
          <a:bodyPr wrap="square">
            <a:spAutoFit/>
          </a:bodyPr>
          <a:lstStyle/>
          <a:p>
            <a:r>
              <a:rPr lang="en-GB" dirty="0"/>
              <a:t> </a:t>
            </a:r>
          </a:p>
        </p:txBody>
      </p:sp>
      <p:pic>
        <p:nvPicPr>
          <p:cNvPr id="4" name="Picture 3" descr="Shape&#10;&#10;Description automatically generated">
            <a:extLst>
              <a:ext uri="{FF2B5EF4-FFF2-40B4-BE49-F238E27FC236}">
                <a16:creationId xmlns:a16="http://schemas.microsoft.com/office/drawing/2014/main" id="{EDA6B08A-E152-C899-2780-E7E8F923DE56}"/>
              </a:ext>
            </a:extLst>
          </p:cNvPr>
          <p:cNvPicPr>
            <a:picLocks noChangeAspect="1"/>
          </p:cNvPicPr>
          <p:nvPr/>
        </p:nvPicPr>
        <p:blipFill rotWithShape="1">
          <a:blip r:embed="rId3">
            <a:extLst>
              <a:ext uri="{28A0092B-C50C-407E-A947-70E740481C1C}">
                <a14:useLocalDpi xmlns:a14="http://schemas.microsoft.com/office/drawing/2010/main" val="0"/>
              </a:ext>
            </a:extLst>
          </a:blip>
          <a:srcRect t="11160"/>
          <a:stretch/>
        </p:blipFill>
        <p:spPr>
          <a:xfrm>
            <a:off x="1246390" y="2763079"/>
            <a:ext cx="4413547" cy="2613991"/>
          </a:xfrm>
          <a:prstGeom prst="rect">
            <a:avLst/>
          </a:prstGeom>
        </p:spPr>
      </p:pic>
      <p:sp>
        <p:nvSpPr>
          <p:cNvPr id="5" name="Rectangle 4">
            <a:extLst>
              <a:ext uri="{FF2B5EF4-FFF2-40B4-BE49-F238E27FC236}">
                <a16:creationId xmlns:a16="http://schemas.microsoft.com/office/drawing/2014/main" id="{A6116C3C-5BE0-3E1A-45A8-7DC7B4E895F1}"/>
              </a:ext>
            </a:extLst>
          </p:cNvPr>
          <p:cNvSpPr/>
          <p:nvPr/>
        </p:nvSpPr>
        <p:spPr>
          <a:xfrm>
            <a:off x="1789043" y="1981468"/>
            <a:ext cx="340912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Binary classification</a:t>
            </a:r>
          </a:p>
        </p:txBody>
      </p:sp>
      <p:sp>
        <p:nvSpPr>
          <p:cNvPr id="9" name="TextBox 8">
            <a:extLst>
              <a:ext uri="{FF2B5EF4-FFF2-40B4-BE49-F238E27FC236}">
                <a16:creationId xmlns:a16="http://schemas.microsoft.com/office/drawing/2014/main" id="{2F734AA2-A144-5BD2-C7A5-E16795A8623C}"/>
              </a:ext>
            </a:extLst>
          </p:cNvPr>
          <p:cNvSpPr txBox="1"/>
          <p:nvPr/>
        </p:nvSpPr>
        <p:spPr>
          <a:xfrm>
            <a:off x="1878495" y="3597965"/>
            <a:ext cx="3319670" cy="461665"/>
          </a:xfrm>
          <a:prstGeom prst="rect">
            <a:avLst/>
          </a:prstGeom>
          <a:noFill/>
        </p:spPr>
        <p:txBody>
          <a:bodyPr wrap="square" rtlCol="0">
            <a:spAutoFit/>
          </a:bodyPr>
          <a:lstStyle/>
          <a:p>
            <a:pPr algn="ctr"/>
            <a:r>
              <a:rPr lang="en-GB" sz="1200" dirty="0"/>
              <a:t>Probability of a new point </a:t>
            </a:r>
          </a:p>
          <a:p>
            <a:pPr algn="ctr"/>
            <a:r>
              <a:rPr lang="en-GB" sz="1200" dirty="0"/>
              <a:t>with Feature = 30,50,80 to be of class 1 ?</a:t>
            </a:r>
          </a:p>
        </p:txBody>
      </p:sp>
      <p:grpSp>
        <p:nvGrpSpPr>
          <p:cNvPr id="41" name="Group 40">
            <a:extLst>
              <a:ext uri="{FF2B5EF4-FFF2-40B4-BE49-F238E27FC236}">
                <a16:creationId xmlns:a16="http://schemas.microsoft.com/office/drawing/2014/main" id="{A4D1A3D1-5634-1B24-B089-5575254836E6}"/>
              </a:ext>
            </a:extLst>
          </p:cNvPr>
          <p:cNvGrpSpPr/>
          <p:nvPr/>
        </p:nvGrpSpPr>
        <p:grpSpPr>
          <a:xfrm>
            <a:off x="6680362" y="736432"/>
            <a:ext cx="5386326" cy="2890782"/>
            <a:chOff x="6680362" y="736432"/>
            <a:chExt cx="5386326" cy="2890782"/>
          </a:xfrm>
        </p:grpSpPr>
        <p:grpSp>
          <p:nvGrpSpPr>
            <p:cNvPr id="15" name="Group 14">
              <a:extLst>
                <a:ext uri="{FF2B5EF4-FFF2-40B4-BE49-F238E27FC236}">
                  <a16:creationId xmlns:a16="http://schemas.microsoft.com/office/drawing/2014/main" id="{26D4BEDD-0ED2-68EA-17E3-24E31B5AD8B9}"/>
                </a:ext>
              </a:extLst>
            </p:cNvPr>
            <p:cNvGrpSpPr/>
            <p:nvPr/>
          </p:nvGrpSpPr>
          <p:grpSpPr>
            <a:xfrm>
              <a:off x="7658404" y="1044209"/>
              <a:ext cx="3193089" cy="2136657"/>
              <a:chOff x="6696346" y="1640824"/>
              <a:chExt cx="4413547" cy="2759816"/>
            </a:xfrm>
          </p:grpSpPr>
          <p:pic>
            <p:nvPicPr>
              <p:cNvPr id="11" name="Picture 10" descr="Shape&#10;&#10;Description automatically generated">
                <a:extLst>
                  <a:ext uri="{FF2B5EF4-FFF2-40B4-BE49-F238E27FC236}">
                    <a16:creationId xmlns:a16="http://schemas.microsoft.com/office/drawing/2014/main" id="{04B7C0AF-9BC8-6953-41D0-2BAB3AE3520D}"/>
                  </a:ext>
                </a:extLst>
              </p:cNvPr>
              <p:cNvPicPr>
                <a:picLocks noChangeAspect="1"/>
              </p:cNvPicPr>
              <p:nvPr/>
            </p:nvPicPr>
            <p:blipFill rotWithShape="1">
              <a:blip r:embed="rId3">
                <a:extLst>
                  <a:ext uri="{28A0092B-C50C-407E-A947-70E740481C1C}">
                    <a14:useLocalDpi xmlns:a14="http://schemas.microsoft.com/office/drawing/2010/main" val="0"/>
                  </a:ext>
                </a:extLst>
              </a:blip>
              <a:srcRect t="11160"/>
              <a:stretch/>
            </p:blipFill>
            <p:spPr>
              <a:xfrm>
                <a:off x="6696346" y="1786649"/>
                <a:ext cx="4413547" cy="2613991"/>
              </a:xfrm>
              <a:prstGeom prst="rect">
                <a:avLst/>
              </a:prstGeom>
            </p:spPr>
          </p:pic>
          <p:cxnSp>
            <p:nvCxnSpPr>
              <p:cNvPr id="12" name="Straight Connector 11">
                <a:extLst>
                  <a:ext uri="{FF2B5EF4-FFF2-40B4-BE49-F238E27FC236}">
                    <a16:creationId xmlns:a16="http://schemas.microsoft.com/office/drawing/2014/main" id="{AC618491-68FF-73D3-215F-7AAA71F0AABB}"/>
                  </a:ext>
                </a:extLst>
              </p:cNvPr>
              <p:cNvCxnSpPr>
                <a:cxnSpLocks/>
              </p:cNvCxnSpPr>
              <p:nvPr/>
            </p:nvCxnSpPr>
            <p:spPr>
              <a:xfrm flipV="1">
                <a:off x="7643191" y="1640824"/>
                <a:ext cx="2251984" cy="26727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F45A84EC-BB29-1F25-7FAF-61AD0BEF78C4}"/>
                </a:ext>
              </a:extLst>
            </p:cNvPr>
            <p:cNvSpPr/>
            <p:nvPr/>
          </p:nvSpPr>
          <p:spPr>
            <a:xfrm rot="16200000">
              <a:off x="5797794" y="1744977"/>
              <a:ext cx="213446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Linear regression</a:t>
              </a:r>
            </a:p>
          </p:txBody>
        </p:sp>
        <p:sp>
          <p:nvSpPr>
            <p:cNvPr id="18" name="TextBox 17">
              <a:extLst>
                <a:ext uri="{FF2B5EF4-FFF2-40B4-BE49-F238E27FC236}">
                  <a16:creationId xmlns:a16="http://schemas.microsoft.com/office/drawing/2014/main" id="{EBEC8DC5-7ED4-FE47-EC6C-FB44D4DF7DE2}"/>
                </a:ext>
              </a:extLst>
            </p:cNvPr>
            <p:cNvSpPr txBox="1"/>
            <p:nvPr/>
          </p:nvSpPr>
          <p:spPr>
            <a:xfrm>
              <a:off x="6757018" y="3165549"/>
              <a:ext cx="5309670" cy="461665"/>
            </a:xfrm>
            <a:prstGeom prst="rect">
              <a:avLst/>
            </a:prstGeom>
            <a:noFill/>
          </p:spPr>
          <p:txBody>
            <a:bodyPr wrap="square" rtlCol="0">
              <a:spAutoFit/>
            </a:bodyPr>
            <a:lstStyle/>
            <a:p>
              <a:pPr algn="ctr"/>
              <a:r>
                <a:rPr lang="en-GB" sz="1200" dirty="0"/>
                <a:t>Probability outside of [0, 1]</a:t>
              </a:r>
            </a:p>
            <a:p>
              <a:pPr algn="ctr"/>
              <a:r>
                <a:rPr lang="en-GB" sz="1200" dirty="0"/>
                <a:t>Not a good probability estimator in case of class imbalance </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4D871A9-90A6-067B-90C7-5EFDCFEBA377}"/>
                    </a:ext>
                  </a:extLst>
                </p:cNvPr>
                <p:cNvSpPr txBox="1"/>
                <p:nvPr/>
              </p:nvSpPr>
              <p:spPr>
                <a:xfrm>
                  <a:off x="7419975" y="736432"/>
                  <a:ext cx="4210050" cy="307777"/>
                </a:xfrm>
                <a:prstGeom prst="rect">
                  <a:avLst/>
                </a:prstGeom>
                <a:noFill/>
              </p:spPr>
              <p:txBody>
                <a:bodyPr wrap="square">
                  <a:spAutoFit/>
                </a:bodyPr>
                <a:lstStyle/>
                <a:p>
                  <a:pPr algn="ctr">
                    <a:spcBef>
                      <a:spcPts val="600"/>
                    </a:spcBef>
                    <a:spcAft>
                      <a:spcPts val="600"/>
                    </a:spcAft>
                  </a:pPr>
                  <a:r>
                    <a:rPr lang="en-GB" sz="1400" b="0" dirty="0">
                      <a:solidFill>
                        <a:schemeClr val="tx1"/>
                      </a:solidFill>
                    </a:rPr>
                    <a:t>Find w and b minimizing the loss with </a:t>
                  </a:r>
                  <a14:m>
                    <m:oMath xmlns:m="http://schemas.openxmlformats.org/officeDocument/2006/math">
                      <m:r>
                        <a:rPr lang="en-GB" sz="1400" b="0" i="1" smtClean="0">
                          <a:solidFill>
                            <a:schemeClr val="tx1"/>
                          </a:solidFill>
                          <a:latin typeface="Cambria Math" panose="02040503050406030204" pitchFamily="18" charset="0"/>
                        </a:rPr>
                        <m:t>𝑦</m:t>
                      </m:r>
                      <m:r>
                        <a:rPr lang="en-GB" sz="1400" b="0" i="1" smtClean="0">
                          <a:solidFill>
                            <a:schemeClr val="tx1"/>
                          </a:solidFill>
                          <a:latin typeface="Cambria Math" panose="02040503050406030204" pitchFamily="18" charset="0"/>
                        </a:rPr>
                        <m:t>=</m:t>
                      </m:r>
                    </m:oMath>
                  </a14:m>
                  <a:r>
                    <a:rPr lang="en-GB" sz="1400" b="1" dirty="0"/>
                    <a:t> </a:t>
                  </a:r>
                  <a14:m>
                    <m:oMath xmlns:m="http://schemas.openxmlformats.org/officeDocument/2006/math">
                      <m:r>
                        <a:rPr lang="en-GB" sz="1400" b="1">
                          <a:latin typeface="Cambria Math" panose="02040503050406030204" pitchFamily="18" charset="0"/>
                        </a:rPr>
                        <m:t>𝐰</m:t>
                      </m:r>
                      <m:r>
                        <a:rPr lang="en-GB" sz="1400" i="1">
                          <a:latin typeface="Cambria Math" panose="02040503050406030204" pitchFamily="18" charset="0"/>
                        </a:rPr>
                        <m:t>⋅</m:t>
                      </m:r>
                      <m:r>
                        <a:rPr lang="en-GB" sz="1400" b="1">
                          <a:latin typeface="Cambria Math" panose="02040503050406030204" pitchFamily="18" charset="0"/>
                        </a:rPr>
                        <m:t>𝐱</m:t>
                      </m:r>
                      <m:r>
                        <a:rPr lang="en-GB" sz="1400" i="1">
                          <a:latin typeface="Cambria Math" panose="02040503050406030204" pitchFamily="18" charset="0"/>
                        </a:rPr>
                        <m:t>+</m:t>
                      </m:r>
                      <m:r>
                        <a:rPr lang="en-GB" sz="1400" i="1">
                          <a:latin typeface="Cambria Math" panose="02040503050406030204" pitchFamily="18" charset="0"/>
                        </a:rPr>
                        <m:t>𝑏</m:t>
                      </m:r>
                    </m:oMath>
                  </a14:m>
                  <a:endParaRPr lang="en-GB" sz="1400" dirty="0">
                    <a:solidFill>
                      <a:schemeClr val="tx1"/>
                    </a:solidFill>
                  </a:endParaRPr>
                </a:p>
              </p:txBody>
            </p:sp>
          </mc:Choice>
          <mc:Fallback xmlns="">
            <p:sp>
              <p:nvSpPr>
                <p:cNvPr id="35" name="TextBox 34">
                  <a:extLst>
                    <a:ext uri="{FF2B5EF4-FFF2-40B4-BE49-F238E27FC236}">
                      <a16:creationId xmlns:a16="http://schemas.microsoft.com/office/drawing/2014/main" id="{A4D871A9-90A6-067B-90C7-5EFDCFEBA377}"/>
                    </a:ext>
                  </a:extLst>
                </p:cNvPr>
                <p:cNvSpPr txBox="1">
                  <a:spLocks noRot="1" noChangeAspect="1" noMove="1" noResize="1" noEditPoints="1" noAdjustHandles="1" noChangeArrowheads="1" noChangeShapeType="1" noTextEdit="1"/>
                </p:cNvSpPr>
                <p:nvPr/>
              </p:nvSpPr>
              <p:spPr>
                <a:xfrm>
                  <a:off x="7419975" y="736432"/>
                  <a:ext cx="4210050" cy="307777"/>
                </a:xfrm>
                <a:prstGeom prst="rect">
                  <a:avLst/>
                </a:prstGeom>
                <a:blipFill>
                  <a:blip r:embed="rId4"/>
                  <a:stretch>
                    <a:fillRect l="-289" t="-4000" b="-20000"/>
                  </a:stretch>
                </a:blipFill>
              </p:spPr>
              <p:txBody>
                <a:bodyPr/>
                <a:lstStyle/>
                <a:p>
                  <a:r>
                    <a:rPr lang="en-GB">
                      <a:noFill/>
                    </a:rPr>
                    <a:t> </a:t>
                  </a:r>
                </a:p>
              </p:txBody>
            </p:sp>
          </mc:Fallback>
        </mc:AlternateContent>
      </p:grpSp>
      <p:grpSp>
        <p:nvGrpSpPr>
          <p:cNvPr id="45" name="Group 44">
            <a:extLst>
              <a:ext uri="{FF2B5EF4-FFF2-40B4-BE49-F238E27FC236}">
                <a16:creationId xmlns:a16="http://schemas.microsoft.com/office/drawing/2014/main" id="{C23CAB0F-5CC4-F892-ABDC-AC60FA1B4BFC}"/>
              </a:ext>
            </a:extLst>
          </p:cNvPr>
          <p:cNvGrpSpPr/>
          <p:nvPr/>
        </p:nvGrpSpPr>
        <p:grpSpPr>
          <a:xfrm>
            <a:off x="6716240" y="3842946"/>
            <a:ext cx="5350448" cy="2984055"/>
            <a:chOff x="6716240" y="3842946"/>
            <a:chExt cx="5350448" cy="2984055"/>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9AB057D-6ECC-6894-2C08-D1E336680972}"/>
                    </a:ext>
                  </a:extLst>
                </p:cNvPr>
                <p:cNvSpPr txBox="1"/>
                <p:nvPr/>
              </p:nvSpPr>
              <p:spPr>
                <a:xfrm>
                  <a:off x="7767062" y="3842946"/>
                  <a:ext cx="3034485" cy="627351"/>
                </a:xfrm>
                <a:prstGeom prst="rect">
                  <a:avLst/>
                </a:prstGeom>
                <a:noFill/>
              </p:spPr>
              <p:txBody>
                <a:bodyPr wrap="none" lIns="0" tIns="0" rIns="0" bIns="0" rtlCol="0">
                  <a:spAutoFit/>
                </a:bodyPr>
                <a:lstStyle/>
                <a:p>
                  <a:pPr algn="ctr"/>
                  <a:r>
                    <a:rPr lang="en-GB" sz="1400" dirty="0"/>
                    <a:t>Find w and b minimizing the loss with </a:t>
                  </a:r>
                  <a:endParaRPr lang="en-GB" sz="1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𝑦</m:t>
                        </m:r>
                        <m:r>
                          <a:rPr lang="en-GB" sz="1400" b="0" i="1" smtClean="0">
                            <a:latin typeface="Cambria Math" panose="02040503050406030204" pitchFamily="18" charset="0"/>
                          </a:rPr>
                          <m:t>= </m:t>
                        </m:r>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1</m:t>
                            </m:r>
                          </m:num>
                          <m:den>
                            <m:r>
                              <a:rPr lang="en-GB" sz="1400" b="0" i="1" smtClean="0">
                                <a:latin typeface="Cambria Math" panose="02040503050406030204" pitchFamily="18" charset="0"/>
                              </a:rPr>
                              <m:t>1+</m:t>
                            </m:r>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𝑒</m:t>
                                </m:r>
                              </m:e>
                              <m:sup>
                                <m:r>
                                  <a:rPr lang="en-GB" sz="1400" b="0" i="1" smtClean="0">
                                    <a:latin typeface="Cambria Math" panose="02040503050406030204" pitchFamily="18" charset="0"/>
                                  </a:rPr>
                                  <m:t>−(</m:t>
                                </m:r>
                                <m:r>
                                  <a:rPr lang="en-GB" sz="1400" b="0" i="1" smtClean="0">
                                    <a:latin typeface="Cambria Math" panose="02040503050406030204" pitchFamily="18" charset="0"/>
                                  </a:rPr>
                                  <m:t>𝑥</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𝜇</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𝑠</m:t>
                                </m:r>
                              </m:sup>
                            </m:sSup>
                          </m:den>
                        </m:f>
                        <m:r>
                          <a:rPr lang="en-GB" sz="1400" b="0" i="1" smtClean="0">
                            <a:latin typeface="Cambria Math" panose="02040503050406030204" pitchFamily="18" charset="0"/>
                          </a:rPr>
                          <m:t>=</m:t>
                        </m:r>
                        <m:f>
                          <m:fPr>
                            <m:ctrlPr>
                              <a:rPr lang="en-GB" sz="1400" i="1">
                                <a:latin typeface="Cambria Math" panose="02040503050406030204" pitchFamily="18" charset="0"/>
                              </a:rPr>
                            </m:ctrlPr>
                          </m:fPr>
                          <m:num>
                            <m:r>
                              <a:rPr lang="en-GB" sz="1400" i="1">
                                <a:latin typeface="Cambria Math" panose="02040503050406030204" pitchFamily="18" charset="0"/>
                              </a:rPr>
                              <m:t>1</m:t>
                            </m:r>
                          </m:num>
                          <m:den>
                            <m:r>
                              <a:rPr lang="en-GB" sz="1400" i="1">
                                <a:latin typeface="Cambria Math" panose="02040503050406030204" pitchFamily="18" charset="0"/>
                              </a:rPr>
                              <m:t>1+</m:t>
                            </m:r>
                            <m:sSup>
                              <m:sSupPr>
                                <m:ctrlPr>
                                  <a:rPr lang="en-GB" sz="1400" i="1">
                                    <a:latin typeface="Cambria Math" panose="02040503050406030204" pitchFamily="18" charset="0"/>
                                  </a:rPr>
                                </m:ctrlPr>
                              </m:sSupPr>
                              <m:e>
                                <m:r>
                                  <a:rPr lang="en-GB" sz="1400" i="1">
                                    <a:latin typeface="Cambria Math" panose="02040503050406030204" pitchFamily="18" charset="0"/>
                                  </a:rPr>
                                  <m:t>𝑒</m:t>
                                </m:r>
                              </m:e>
                              <m:sup>
                                <m:r>
                                  <a:rPr lang="en-GB" sz="1400" b="0" i="1" smtClean="0">
                                    <a:latin typeface="Cambria Math" panose="02040503050406030204" pitchFamily="18" charset="0"/>
                                  </a:rPr>
                                  <m:t>−(</m:t>
                                </m:r>
                                <m:r>
                                  <a:rPr lang="en-GB" sz="1400" b="1">
                                    <a:latin typeface="Cambria Math" panose="02040503050406030204" pitchFamily="18" charset="0"/>
                                  </a:rPr>
                                  <m:t>𝐰</m:t>
                                </m:r>
                                <m:r>
                                  <a:rPr lang="en-GB" sz="1400" i="1">
                                    <a:latin typeface="Cambria Math" panose="02040503050406030204" pitchFamily="18" charset="0"/>
                                  </a:rPr>
                                  <m:t>⋅</m:t>
                                </m:r>
                                <m:r>
                                  <a:rPr lang="en-GB" sz="1400" b="1">
                                    <a:latin typeface="Cambria Math" panose="02040503050406030204" pitchFamily="18" charset="0"/>
                                  </a:rPr>
                                  <m:t>𝐱</m:t>
                                </m:r>
                                <m:r>
                                  <a:rPr lang="en-GB" sz="1400" i="1">
                                    <a:latin typeface="Cambria Math" panose="02040503050406030204" pitchFamily="18" charset="0"/>
                                  </a:rPr>
                                  <m:t>+</m:t>
                                </m:r>
                                <m:r>
                                  <a:rPr lang="en-GB" sz="1400" i="1">
                                    <a:latin typeface="Cambria Math" panose="02040503050406030204" pitchFamily="18" charset="0"/>
                                  </a:rPr>
                                  <m:t>𝑏</m:t>
                                </m:r>
                                <m:r>
                                  <a:rPr lang="en-GB" sz="1400" b="0" i="1" smtClean="0">
                                    <a:latin typeface="Cambria Math" panose="02040503050406030204" pitchFamily="18" charset="0"/>
                                  </a:rPr>
                                  <m:t>)</m:t>
                                </m:r>
                              </m:sup>
                            </m:sSup>
                          </m:den>
                        </m:f>
                      </m:oMath>
                    </m:oMathPara>
                  </a14:m>
                  <a:endParaRPr lang="en-GB" sz="1400" dirty="0"/>
                </a:p>
              </p:txBody>
            </p:sp>
          </mc:Choice>
          <mc:Fallback xmlns="">
            <p:sp>
              <p:nvSpPr>
                <p:cNvPr id="38" name="TextBox 37">
                  <a:extLst>
                    <a:ext uri="{FF2B5EF4-FFF2-40B4-BE49-F238E27FC236}">
                      <a16:creationId xmlns:a16="http://schemas.microsoft.com/office/drawing/2014/main" id="{09AB057D-6ECC-6894-2C08-D1E336680972}"/>
                    </a:ext>
                  </a:extLst>
                </p:cNvPr>
                <p:cNvSpPr txBox="1">
                  <a:spLocks noRot="1" noChangeAspect="1" noMove="1" noResize="1" noEditPoints="1" noAdjustHandles="1" noChangeArrowheads="1" noChangeShapeType="1" noTextEdit="1"/>
                </p:cNvSpPr>
                <p:nvPr/>
              </p:nvSpPr>
              <p:spPr>
                <a:xfrm>
                  <a:off x="7767062" y="3842946"/>
                  <a:ext cx="3034485" cy="627351"/>
                </a:xfrm>
                <a:prstGeom prst="rect">
                  <a:avLst/>
                </a:prstGeom>
                <a:blipFill>
                  <a:blip r:embed="rId5"/>
                  <a:stretch>
                    <a:fillRect l="-3213" t="-8738" r="-3012" b="-9709"/>
                  </a:stretch>
                </a:blipFill>
              </p:spPr>
              <p:txBody>
                <a:bodyPr/>
                <a:lstStyle/>
                <a:p>
                  <a:r>
                    <a:rPr lang="en-GB">
                      <a:noFill/>
                    </a:rPr>
                    <a:t> </a:t>
                  </a:r>
                </a:p>
              </p:txBody>
            </p:sp>
          </mc:Fallback>
        </mc:AlternateContent>
        <p:grpSp>
          <p:nvGrpSpPr>
            <p:cNvPr id="44" name="Group 43">
              <a:extLst>
                <a:ext uri="{FF2B5EF4-FFF2-40B4-BE49-F238E27FC236}">
                  <a16:creationId xmlns:a16="http://schemas.microsoft.com/office/drawing/2014/main" id="{CD8D6BA1-3790-8189-F2F3-2819D16D8126}"/>
                </a:ext>
              </a:extLst>
            </p:cNvPr>
            <p:cNvGrpSpPr/>
            <p:nvPr/>
          </p:nvGrpSpPr>
          <p:grpSpPr>
            <a:xfrm>
              <a:off x="6716240" y="4201952"/>
              <a:ext cx="5350448" cy="2625049"/>
              <a:chOff x="6716240" y="4201952"/>
              <a:chExt cx="5350448" cy="2625049"/>
            </a:xfrm>
          </p:grpSpPr>
          <p:sp>
            <p:nvSpPr>
              <p:cNvPr id="21" name="Rectangle 20">
                <a:extLst>
                  <a:ext uri="{FF2B5EF4-FFF2-40B4-BE49-F238E27FC236}">
                    <a16:creationId xmlns:a16="http://schemas.microsoft.com/office/drawing/2014/main" id="{19E1AE49-070E-52F3-3857-618A536B06A2}"/>
                  </a:ext>
                </a:extLst>
              </p:cNvPr>
              <p:cNvSpPr/>
              <p:nvPr/>
            </p:nvSpPr>
            <p:spPr>
              <a:xfrm rot="16200000">
                <a:off x="5833672" y="5084520"/>
                <a:ext cx="213446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Logistic regression</a:t>
                </a:r>
              </a:p>
            </p:txBody>
          </p:sp>
          <p:pic>
            <p:nvPicPr>
              <p:cNvPr id="33" name="Picture 32" descr="Shape&#10;&#10;Description automatically generated">
                <a:extLst>
                  <a:ext uri="{FF2B5EF4-FFF2-40B4-BE49-F238E27FC236}">
                    <a16:creationId xmlns:a16="http://schemas.microsoft.com/office/drawing/2014/main" id="{DEDB9379-CFCC-C3E6-C0BA-6278A010C891}"/>
                  </a:ext>
                </a:extLst>
              </p:cNvPr>
              <p:cNvPicPr>
                <a:picLocks noChangeAspect="1"/>
              </p:cNvPicPr>
              <p:nvPr/>
            </p:nvPicPr>
            <p:blipFill rotWithShape="1">
              <a:blip r:embed="rId6">
                <a:extLst>
                  <a:ext uri="{28A0092B-C50C-407E-A947-70E740481C1C}">
                    <a14:useLocalDpi xmlns:a14="http://schemas.microsoft.com/office/drawing/2010/main" val="0"/>
                  </a:ext>
                </a:extLst>
              </a:blip>
              <a:srcRect t="10006"/>
              <a:stretch/>
            </p:blipFill>
            <p:spPr>
              <a:xfrm>
                <a:off x="7819999" y="4566711"/>
                <a:ext cx="3125611" cy="1983291"/>
              </a:xfrm>
              <a:prstGeom prst="rect">
                <a:avLst/>
              </a:prstGeom>
            </p:spPr>
          </p:pic>
          <p:sp>
            <p:nvSpPr>
              <p:cNvPr id="40" name="TextBox 39">
                <a:extLst>
                  <a:ext uri="{FF2B5EF4-FFF2-40B4-BE49-F238E27FC236}">
                    <a16:creationId xmlns:a16="http://schemas.microsoft.com/office/drawing/2014/main" id="{B9897672-DB19-9FD1-B5E6-DE2497F5F5D3}"/>
                  </a:ext>
                </a:extLst>
              </p:cNvPr>
              <p:cNvSpPr txBox="1"/>
              <p:nvPr/>
            </p:nvSpPr>
            <p:spPr>
              <a:xfrm>
                <a:off x="6757018" y="6550002"/>
                <a:ext cx="5309670" cy="276999"/>
              </a:xfrm>
              <a:prstGeom prst="rect">
                <a:avLst/>
              </a:prstGeom>
              <a:noFill/>
            </p:spPr>
            <p:txBody>
              <a:bodyPr wrap="square" rtlCol="0">
                <a:spAutoFit/>
              </a:bodyPr>
              <a:lstStyle/>
              <a:p>
                <a:pPr algn="ctr"/>
                <a:r>
                  <a:rPr lang="en-GB" sz="1200" dirty="0"/>
                  <a:t>Probability inside of [0, 1]</a:t>
                </a:r>
              </a:p>
            </p:txBody>
          </p:sp>
        </p:grpSp>
      </p:grpSp>
    </p:spTree>
    <p:extLst>
      <p:ext uri="{BB962C8B-B14F-4D97-AF65-F5344CB8AC3E}">
        <p14:creationId xmlns:p14="http://schemas.microsoft.com/office/powerpoint/2010/main" val="46989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B71A38C-34D0-2BF5-22D1-89CF46B5EF01}"/>
                  </a:ext>
                </a:extLst>
              </p:cNvPr>
              <p:cNvSpPr txBox="1"/>
              <p:nvPr/>
            </p:nvSpPr>
            <p:spPr>
              <a:xfrm>
                <a:off x="3093141" y="5974047"/>
                <a:ext cx="6807200" cy="446276"/>
              </a:xfrm>
              <a:prstGeom prst="rect">
                <a:avLst/>
              </a:prstGeom>
              <a:noFill/>
            </p:spPr>
            <p:txBody>
              <a:bodyPr wrap="square">
                <a:spAutoFit/>
              </a:bodyPr>
              <a:lstStyle/>
              <a:p>
                <a:pPr algn="ctr">
                  <a:spcBef>
                    <a:spcPts val="600"/>
                  </a:spcBef>
                  <a:spcAft>
                    <a:spcPts val="600"/>
                  </a:spcAft>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𝑦</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h</m:t>
                      </m:r>
                      <m:d>
                        <m:dPr>
                          <m:ctrlPr>
                            <a:rPr lang="en-GB" b="0" i="1" smtClean="0">
                              <a:solidFill>
                                <a:schemeClr val="tx1"/>
                              </a:solidFill>
                              <a:latin typeface="Cambria Math" panose="02040503050406030204" pitchFamily="18" charset="0"/>
                            </a:rPr>
                          </m:ctrlPr>
                        </m:dPr>
                        <m:e>
                          <m:r>
                            <a:rPr lang="en-GB" b="1" i="0" smtClean="0">
                              <a:solidFill>
                                <a:schemeClr val="tx1"/>
                              </a:solidFill>
                              <a:latin typeface="Cambria Math" panose="02040503050406030204" pitchFamily="18" charset="0"/>
                            </a:rPr>
                            <m:t>𝐰</m:t>
                          </m:r>
                          <m:r>
                            <a:rPr lang="en-GB" b="0" i="1" smtClean="0">
                              <a:solidFill>
                                <a:schemeClr val="tx1"/>
                              </a:solidFill>
                              <a:latin typeface="Cambria Math" panose="02040503050406030204" pitchFamily="18" charset="0"/>
                            </a:rPr>
                            <m:t>⋅</m:t>
                          </m:r>
                          <m:r>
                            <a:rPr lang="en-GB" b="1" i="0" smtClean="0">
                              <a:solidFill>
                                <a:schemeClr val="tx1"/>
                              </a:solidFill>
                              <a:latin typeface="Cambria Math" panose="02040503050406030204" pitchFamily="18" charset="0"/>
                            </a:rPr>
                            <m:t>𝐱</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e>
                      </m:d>
                    </m:oMath>
                  </m:oMathPara>
                </a14:m>
                <a:endParaRPr lang="en-GB" dirty="0">
                  <a:solidFill>
                    <a:schemeClr val="tx1"/>
                  </a:solidFill>
                </a:endParaRPr>
              </a:p>
            </p:txBody>
          </p:sp>
        </mc:Choice>
        <mc:Fallback xmlns="">
          <p:sp>
            <p:nvSpPr>
              <p:cNvPr id="49" name="TextBox 48">
                <a:extLst>
                  <a:ext uri="{FF2B5EF4-FFF2-40B4-BE49-F238E27FC236}">
                    <a16:creationId xmlns:a16="http://schemas.microsoft.com/office/drawing/2014/main" id="{5B71A38C-34D0-2BF5-22D1-89CF46B5EF01}"/>
                  </a:ext>
                </a:extLst>
              </p:cNvPr>
              <p:cNvSpPr txBox="1">
                <a:spLocks noRot="1" noChangeAspect="1" noMove="1" noResize="1" noEditPoints="1" noAdjustHandles="1" noChangeArrowheads="1" noChangeShapeType="1" noTextEdit="1"/>
              </p:cNvSpPr>
              <p:nvPr/>
            </p:nvSpPr>
            <p:spPr>
              <a:xfrm>
                <a:off x="3093141" y="5974047"/>
                <a:ext cx="6807200" cy="446276"/>
              </a:xfrm>
              <a:prstGeom prst="rect">
                <a:avLst/>
              </a:prstGeom>
              <a:blipFill>
                <a:blip r:embed="rId3"/>
                <a:stretch>
                  <a:fillRect/>
                </a:stretch>
              </a:blipFill>
            </p:spPr>
            <p:txBody>
              <a:bodyPr/>
              <a:lstStyle/>
              <a:p>
                <a:r>
                  <a:rPr lang="en-GB">
                    <a:noFill/>
                  </a:rPr>
                  <a:t> </a:t>
                </a:r>
              </a:p>
            </p:txBody>
          </p:sp>
        </mc:Fallback>
      </mc:AlternateContent>
      <p:sp>
        <p:nvSpPr>
          <p:cNvPr id="25" name="Rectangle 24">
            <a:extLst>
              <a:ext uri="{FF2B5EF4-FFF2-40B4-BE49-F238E27FC236}">
                <a16:creationId xmlns:a16="http://schemas.microsoft.com/office/drawing/2014/main" id="{8DC34E3F-0EC2-8E2A-3BD0-EC64F3242728}"/>
              </a:ext>
            </a:extLst>
          </p:cNvPr>
          <p:cNvSpPr/>
          <p:nvPr/>
        </p:nvSpPr>
        <p:spPr>
          <a:xfrm>
            <a:off x="3203710" y="1876297"/>
            <a:ext cx="5977714" cy="33955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An artificial neuron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321832" y="2508121"/>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321832" y="2508121"/>
                <a:ext cx="496225" cy="400110"/>
              </a:xfrm>
              <a:prstGeom prst="rect">
                <a:avLst/>
              </a:prstGeom>
              <a:blipFill>
                <a:blip r:embed="rId4"/>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315868" y="3213781"/>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315868" y="3213781"/>
                <a:ext cx="502189" cy="400110"/>
              </a:xfrm>
              <a:prstGeom prst="rect">
                <a:avLst/>
              </a:prstGeom>
              <a:blipFill>
                <a:blip r:embed="rId5"/>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315868" y="3916661"/>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315868" y="3916661"/>
                <a:ext cx="502189" cy="400110"/>
              </a:xfrm>
              <a:prstGeom prst="rect">
                <a:avLst/>
              </a:prstGeom>
              <a:blipFill>
                <a:blip r:embed="rId6"/>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324322" y="4618862"/>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324322" y="4618862"/>
                <a:ext cx="502189" cy="400110"/>
              </a:xfrm>
              <a:prstGeom prst="rect">
                <a:avLst/>
              </a:prstGeom>
              <a:blipFill>
                <a:blip r:embed="rId7"/>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80702E69-CA37-E96F-C028-91D650C662D0}"/>
                  </a:ext>
                </a:extLst>
              </p:cNvPr>
              <p:cNvSpPr/>
              <p:nvPr/>
            </p:nvSpPr>
            <p:spPr>
              <a:xfrm>
                <a:off x="3581901" y="2452995"/>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1</m:t>
                          </m:r>
                        </m:sub>
                      </m:sSub>
                    </m:oMath>
                  </m:oMathPara>
                </a14:m>
                <a:endParaRPr lang="en-GB" sz="2000" dirty="0">
                  <a:solidFill>
                    <a:schemeClr val="tx1"/>
                  </a:solidFill>
                </a:endParaRPr>
              </a:p>
            </p:txBody>
          </p:sp>
        </mc:Choice>
        <mc:Fallback xmlns="">
          <p:sp>
            <p:nvSpPr>
              <p:cNvPr id="35" name="Rectangle: Rounded Corners 34">
                <a:extLst>
                  <a:ext uri="{FF2B5EF4-FFF2-40B4-BE49-F238E27FC236}">
                    <a16:creationId xmlns:a16="http://schemas.microsoft.com/office/drawing/2014/main" id="{80702E69-CA37-E96F-C028-91D650C662D0}"/>
                  </a:ext>
                </a:extLst>
              </p:cNvPr>
              <p:cNvSpPr>
                <a:spLocks noRot="1" noChangeAspect="1" noMove="1" noResize="1" noEditPoints="1" noAdjustHandles="1" noChangeArrowheads="1" noChangeShapeType="1" noTextEdit="1"/>
              </p:cNvSpPr>
              <p:nvPr/>
            </p:nvSpPr>
            <p:spPr>
              <a:xfrm>
                <a:off x="3581901" y="2452995"/>
                <a:ext cx="777421" cy="512366"/>
              </a:xfrm>
              <a:prstGeom prst="roundRect">
                <a:avLst>
                  <a:gd name="adj" fmla="val 0"/>
                </a:avLst>
              </a:prstGeom>
              <a:blipFill>
                <a:blip r:embed="rId8"/>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6" name="Rectangle: Rounded Corners 95">
                <a:extLst>
                  <a:ext uri="{FF2B5EF4-FFF2-40B4-BE49-F238E27FC236}">
                    <a16:creationId xmlns:a16="http://schemas.microsoft.com/office/drawing/2014/main" id="{42E03740-C896-4806-18B8-D47075032DC7}"/>
                  </a:ext>
                </a:extLst>
              </p:cNvPr>
              <p:cNvSpPr/>
              <p:nvPr/>
            </p:nvSpPr>
            <p:spPr>
              <a:xfrm>
                <a:off x="3581900" y="3157471"/>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2</m:t>
                          </m:r>
                        </m:sub>
                      </m:sSub>
                    </m:oMath>
                  </m:oMathPara>
                </a14:m>
                <a:endParaRPr lang="en-GB" sz="2000" dirty="0">
                  <a:solidFill>
                    <a:schemeClr val="tx1"/>
                  </a:solidFill>
                </a:endParaRPr>
              </a:p>
            </p:txBody>
          </p:sp>
        </mc:Choice>
        <mc:Fallback xmlns="">
          <p:sp>
            <p:nvSpPr>
              <p:cNvPr id="96" name="Rectangle: Rounded Corners 95">
                <a:extLst>
                  <a:ext uri="{FF2B5EF4-FFF2-40B4-BE49-F238E27FC236}">
                    <a16:creationId xmlns:a16="http://schemas.microsoft.com/office/drawing/2014/main" id="{42E03740-C896-4806-18B8-D47075032DC7}"/>
                  </a:ext>
                </a:extLst>
              </p:cNvPr>
              <p:cNvSpPr>
                <a:spLocks noRot="1" noChangeAspect="1" noMove="1" noResize="1" noEditPoints="1" noAdjustHandles="1" noChangeArrowheads="1" noChangeShapeType="1" noTextEdit="1"/>
              </p:cNvSpPr>
              <p:nvPr/>
            </p:nvSpPr>
            <p:spPr>
              <a:xfrm>
                <a:off x="3581900" y="3157471"/>
                <a:ext cx="777421" cy="512366"/>
              </a:xfrm>
              <a:prstGeom prst="roundRect">
                <a:avLst>
                  <a:gd name="adj" fmla="val 0"/>
                </a:avLst>
              </a:prstGeom>
              <a:blipFill>
                <a:blip r:embed="rId9"/>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36A89CB7-E518-F5BC-0AD8-82CC594611DA}"/>
                  </a:ext>
                </a:extLst>
              </p:cNvPr>
              <p:cNvSpPr/>
              <p:nvPr/>
            </p:nvSpPr>
            <p:spPr>
              <a:xfrm>
                <a:off x="3585954" y="3860533"/>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3</m:t>
                          </m:r>
                        </m:sub>
                      </m:sSub>
                    </m:oMath>
                  </m:oMathPara>
                </a14:m>
                <a:endParaRPr lang="en-GB" sz="2000" dirty="0">
                  <a:solidFill>
                    <a:schemeClr val="tx1"/>
                  </a:solidFill>
                </a:endParaRPr>
              </a:p>
            </p:txBody>
          </p:sp>
        </mc:Choice>
        <mc:Fallback xmlns="">
          <p:sp>
            <p:nvSpPr>
              <p:cNvPr id="97" name="Rectangle: Rounded Corners 96">
                <a:extLst>
                  <a:ext uri="{FF2B5EF4-FFF2-40B4-BE49-F238E27FC236}">
                    <a16:creationId xmlns:a16="http://schemas.microsoft.com/office/drawing/2014/main" id="{36A89CB7-E518-F5BC-0AD8-82CC594611DA}"/>
                  </a:ext>
                </a:extLst>
              </p:cNvPr>
              <p:cNvSpPr>
                <a:spLocks noRot="1" noChangeAspect="1" noMove="1" noResize="1" noEditPoints="1" noAdjustHandles="1" noChangeArrowheads="1" noChangeShapeType="1" noTextEdit="1"/>
              </p:cNvSpPr>
              <p:nvPr/>
            </p:nvSpPr>
            <p:spPr>
              <a:xfrm>
                <a:off x="3585954" y="3860533"/>
                <a:ext cx="777421" cy="512366"/>
              </a:xfrm>
              <a:prstGeom prst="roundRect">
                <a:avLst>
                  <a:gd name="adj" fmla="val 0"/>
                </a:avLst>
              </a:prstGeom>
              <a:blipFill>
                <a:blip r:embed="rId10"/>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8" name="Rectangle: Rounded Corners 97">
                <a:extLst>
                  <a:ext uri="{FF2B5EF4-FFF2-40B4-BE49-F238E27FC236}">
                    <a16:creationId xmlns:a16="http://schemas.microsoft.com/office/drawing/2014/main" id="{E5483CCA-03BA-4139-A2AF-C508A96B5B2D}"/>
                  </a:ext>
                </a:extLst>
              </p:cNvPr>
              <p:cNvSpPr/>
              <p:nvPr/>
            </p:nvSpPr>
            <p:spPr>
              <a:xfrm>
                <a:off x="3581900" y="4562734"/>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4</m:t>
                          </m:r>
                        </m:sub>
                      </m:sSub>
                    </m:oMath>
                  </m:oMathPara>
                </a14:m>
                <a:endParaRPr lang="en-GB" sz="2000" dirty="0">
                  <a:solidFill>
                    <a:schemeClr val="tx1"/>
                  </a:solidFill>
                </a:endParaRPr>
              </a:p>
            </p:txBody>
          </p:sp>
        </mc:Choice>
        <mc:Fallback xmlns="">
          <p:sp>
            <p:nvSpPr>
              <p:cNvPr id="98" name="Rectangle: Rounded Corners 97">
                <a:extLst>
                  <a:ext uri="{FF2B5EF4-FFF2-40B4-BE49-F238E27FC236}">
                    <a16:creationId xmlns:a16="http://schemas.microsoft.com/office/drawing/2014/main" id="{E5483CCA-03BA-4139-A2AF-C508A96B5B2D}"/>
                  </a:ext>
                </a:extLst>
              </p:cNvPr>
              <p:cNvSpPr>
                <a:spLocks noRot="1" noChangeAspect="1" noMove="1" noResize="1" noEditPoints="1" noAdjustHandles="1" noChangeArrowheads="1" noChangeShapeType="1" noTextEdit="1"/>
              </p:cNvSpPr>
              <p:nvPr/>
            </p:nvSpPr>
            <p:spPr>
              <a:xfrm>
                <a:off x="3581900" y="4562734"/>
                <a:ext cx="777421" cy="512366"/>
              </a:xfrm>
              <a:prstGeom prst="roundRect">
                <a:avLst>
                  <a:gd name="adj" fmla="val 0"/>
                </a:avLst>
              </a:prstGeom>
              <a:blipFill>
                <a:blip r:embed="rId11"/>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9" name="Rectangle: Rounded Corners 98">
                <a:extLst>
                  <a:ext uri="{FF2B5EF4-FFF2-40B4-BE49-F238E27FC236}">
                    <a16:creationId xmlns:a16="http://schemas.microsoft.com/office/drawing/2014/main" id="{56B21F49-AD1E-0498-F3D8-3F4D764242D1}"/>
                  </a:ext>
                </a:extLst>
              </p:cNvPr>
              <p:cNvSpPr/>
              <p:nvPr/>
            </p:nvSpPr>
            <p:spPr>
              <a:xfrm>
                <a:off x="6396449" y="3514264"/>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𝑏</m:t>
                      </m:r>
                    </m:oMath>
                  </m:oMathPara>
                </a14:m>
                <a:endParaRPr lang="en-GB" sz="2000" dirty="0">
                  <a:solidFill>
                    <a:schemeClr val="tx1"/>
                  </a:solidFill>
                </a:endParaRPr>
              </a:p>
            </p:txBody>
          </p:sp>
        </mc:Choice>
        <mc:Fallback xmlns="">
          <p:sp>
            <p:nvSpPr>
              <p:cNvPr id="99" name="Rectangle: Rounded Corners 98">
                <a:extLst>
                  <a:ext uri="{FF2B5EF4-FFF2-40B4-BE49-F238E27FC236}">
                    <a16:creationId xmlns:a16="http://schemas.microsoft.com/office/drawing/2014/main" id="{56B21F49-AD1E-0498-F3D8-3F4D764242D1}"/>
                  </a:ext>
                </a:extLst>
              </p:cNvPr>
              <p:cNvSpPr>
                <a:spLocks noRot="1" noChangeAspect="1" noMove="1" noResize="1" noEditPoints="1" noAdjustHandles="1" noChangeArrowheads="1" noChangeShapeType="1" noTextEdit="1"/>
              </p:cNvSpPr>
              <p:nvPr/>
            </p:nvSpPr>
            <p:spPr>
              <a:xfrm>
                <a:off x="6396449" y="3514264"/>
                <a:ext cx="777421" cy="512366"/>
              </a:xfrm>
              <a:prstGeom prst="roundRect">
                <a:avLst>
                  <a:gd name="adj" fmla="val 0"/>
                </a:avLst>
              </a:prstGeom>
              <a:blipFill>
                <a:blip r:embed="rId12"/>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1" name="Rectangle: Rounded Corners 100">
                <a:extLst>
                  <a:ext uri="{FF2B5EF4-FFF2-40B4-BE49-F238E27FC236}">
                    <a16:creationId xmlns:a16="http://schemas.microsoft.com/office/drawing/2014/main" id="{366115BD-E444-35DF-7CDB-22549B267ED4}"/>
                  </a:ext>
                </a:extLst>
              </p:cNvPr>
              <p:cNvSpPr/>
              <p:nvPr/>
            </p:nvSpPr>
            <p:spPr>
              <a:xfrm>
                <a:off x="7664653" y="3520601"/>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h</m:t>
                      </m:r>
                    </m:oMath>
                  </m:oMathPara>
                </a14:m>
                <a:endParaRPr lang="en-GB" sz="2000" dirty="0">
                  <a:solidFill>
                    <a:schemeClr val="tx1"/>
                  </a:solidFill>
                </a:endParaRPr>
              </a:p>
            </p:txBody>
          </p:sp>
        </mc:Choice>
        <mc:Fallback xmlns="">
          <p:sp>
            <p:nvSpPr>
              <p:cNvPr id="101" name="Rectangle: Rounded Corners 100">
                <a:extLst>
                  <a:ext uri="{FF2B5EF4-FFF2-40B4-BE49-F238E27FC236}">
                    <a16:creationId xmlns:a16="http://schemas.microsoft.com/office/drawing/2014/main" id="{366115BD-E444-35DF-7CDB-22549B267ED4}"/>
                  </a:ext>
                </a:extLst>
              </p:cNvPr>
              <p:cNvSpPr>
                <a:spLocks noRot="1" noChangeAspect="1" noMove="1" noResize="1" noEditPoints="1" noAdjustHandles="1" noChangeArrowheads="1" noChangeShapeType="1" noTextEdit="1"/>
              </p:cNvSpPr>
              <p:nvPr/>
            </p:nvSpPr>
            <p:spPr>
              <a:xfrm>
                <a:off x="7664653" y="3520601"/>
                <a:ext cx="777421" cy="512366"/>
              </a:xfrm>
              <a:prstGeom prst="roundRect">
                <a:avLst>
                  <a:gd name="adj" fmla="val 0"/>
                </a:avLst>
              </a:prstGeom>
              <a:blipFill>
                <a:blip r:embed="rId13"/>
                <a:stretch>
                  <a:fillRect/>
                </a:stretch>
              </a:blipFill>
              <a:ln w="28575">
                <a:solidFill>
                  <a:schemeClr val="accent1"/>
                </a:solidFill>
              </a:ln>
            </p:spPr>
            <p:txBody>
              <a:bodyPr/>
              <a:lstStyle/>
              <a:p>
                <a:r>
                  <a:rPr lang="en-GB">
                    <a:noFill/>
                  </a:rPr>
                  <a:t> </a:t>
                </a:r>
              </a:p>
            </p:txBody>
          </p:sp>
        </mc:Fallback>
      </mc:AlternateContent>
      <p:cxnSp>
        <p:nvCxnSpPr>
          <p:cNvPr id="41" name="Straight Arrow Connector 40">
            <a:extLst>
              <a:ext uri="{FF2B5EF4-FFF2-40B4-BE49-F238E27FC236}">
                <a16:creationId xmlns:a16="http://schemas.microsoft.com/office/drawing/2014/main" id="{7B48100E-227B-C6C4-14CD-4C85101B6A62}"/>
              </a:ext>
            </a:extLst>
          </p:cNvPr>
          <p:cNvCxnSpPr>
            <a:cxnSpLocks/>
            <a:stCxn id="35" idx="3"/>
            <a:endCxn id="51" idx="2"/>
          </p:cNvCxnSpPr>
          <p:nvPr/>
        </p:nvCxnSpPr>
        <p:spPr>
          <a:xfrm>
            <a:off x="4359322" y="2709178"/>
            <a:ext cx="877270" cy="10606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236E1E9F-1C09-0C8B-D1D8-459825995BD3}"/>
              </a:ext>
            </a:extLst>
          </p:cNvPr>
          <p:cNvCxnSpPr>
            <a:cxnSpLocks/>
            <a:stCxn id="96" idx="3"/>
            <a:endCxn id="51" idx="2"/>
          </p:cNvCxnSpPr>
          <p:nvPr/>
        </p:nvCxnSpPr>
        <p:spPr>
          <a:xfrm>
            <a:off x="4359321" y="3413654"/>
            <a:ext cx="877271" cy="356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77DD6B5D-6A63-8D53-D0E1-5CA63F3B9B78}"/>
              </a:ext>
            </a:extLst>
          </p:cNvPr>
          <p:cNvCxnSpPr>
            <a:cxnSpLocks/>
            <a:stCxn id="97" idx="3"/>
            <a:endCxn id="51" idx="2"/>
          </p:cNvCxnSpPr>
          <p:nvPr/>
        </p:nvCxnSpPr>
        <p:spPr>
          <a:xfrm flipV="1">
            <a:off x="4363375" y="3769864"/>
            <a:ext cx="873217" cy="346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164BC21A-DD22-AA3D-B8A4-A0A87CF8E196}"/>
              </a:ext>
            </a:extLst>
          </p:cNvPr>
          <p:cNvCxnSpPr>
            <a:cxnSpLocks/>
            <a:stCxn id="98" idx="3"/>
            <a:endCxn id="51" idx="2"/>
          </p:cNvCxnSpPr>
          <p:nvPr/>
        </p:nvCxnSpPr>
        <p:spPr>
          <a:xfrm flipV="1">
            <a:off x="4359321" y="3769864"/>
            <a:ext cx="877271" cy="1049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5007DBC1-3539-5A04-E59F-58537BCE26A7}"/>
              </a:ext>
            </a:extLst>
          </p:cNvPr>
          <p:cNvSpPr/>
          <p:nvPr/>
        </p:nvSpPr>
        <p:spPr>
          <a:xfrm>
            <a:off x="5236592" y="3514264"/>
            <a:ext cx="511200" cy="51120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Plus Sign 51">
            <a:extLst>
              <a:ext uri="{FF2B5EF4-FFF2-40B4-BE49-F238E27FC236}">
                <a16:creationId xmlns:a16="http://schemas.microsoft.com/office/drawing/2014/main" id="{836A7F56-ECA6-7D65-FEE4-9350C1971E96}"/>
              </a:ext>
            </a:extLst>
          </p:cNvPr>
          <p:cNvSpPr/>
          <p:nvPr/>
        </p:nvSpPr>
        <p:spPr>
          <a:xfrm>
            <a:off x="5236592" y="3520601"/>
            <a:ext cx="511135" cy="512366"/>
          </a:xfrm>
          <a:prstGeom prst="mathPlus">
            <a:avLst>
              <a:gd name="adj1" fmla="val 81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120" name="Straight Arrow Connector 119">
            <a:extLst>
              <a:ext uri="{FF2B5EF4-FFF2-40B4-BE49-F238E27FC236}">
                <a16:creationId xmlns:a16="http://schemas.microsoft.com/office/drawing/2014/main" id="{43A8F84C-A02A-7286-DC4B-D86D8C0C70A3}"/>
              </a:ext>
            </a:extLst>
          </p:cNvPr>
          <p:cNvCxnSpPr>
            <a:cxnSpLocks/>
            <a:stCxn id="51" idx="6"/>
            <a:endCxn id="99" idx="1"/>
          </p:cNvCxnSpPr>
          <p:nvPr/>
        </p:nvCxnSpPr>
        <p:spPr>
          <a:xfrm>
            <a:off x="5747792" y="3769864"/>
            <a:ext cx="648657" cy="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2A707BE3-03F2-24B5-294C-35AD5154243D}"/>
              </a:ext>
            </a:extLst>
          </p:cNvPr>
          <p:cNvCxnSpPr>
            <a:cxnSpLocks/>
            <a:stCxn id="99" idx="3"/>
          </p:cNvCxnSpPr>
          <p:nvPr/>
        </p:nvCxnSpPr>
        <p:spPr>
          <a:xfrm>
            <a:off x="7173870" y="3770447"/>
            <a:ext cx="4907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ECCB31A6-47F0-6C77-F67C-3AB91E69C69D}"/>
              </a:ext>
            </a:extLst>
          </p:cNvPr>
          <p:cNvCxnSpPr>
            <a:cxnSpLocks/>
          </p:cNvCxnSpPr>
          <p:nvPr/>
        </p:nvCxnSpPr>
        <p:spPr>
          <a:xfrm>
            <a:off x="8442074" y="3769864"/>
            <a:ext cx="11562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670759" y="3575758"/>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670759" y="3575758"/>
                <a:ext cx="397416" cy="400110"/>
              </a:xfrm>
              <a:prstGeom prst="rect">
                <a:avLst/>
              </a:prstGeom>
              <a:blipFill>
                <a:blip r:embed="rId14"/>
                <a:stretch>
                  <a:fillRect b="-923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35" idx="1"/>
          </p:cNvCxnSpPr>
          <p:nvPr/>
        </p:nvCxnSpPr>
        <p:spPr>
          <a:xfrm>
            <a:off x="2818057" y="2708176"/>
            <a:ext cx="763844" cy="100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96" idx="1"/>
          </p:cNvCxnSpPr>
          <p:nvPr/>
        </p:nvCxnSpPr>
        <p:spPr>
          <a:xfrm flipV="1">
            <a:off x="2818057" y="3413654"/>
            <a:ext cx="763843" cy="1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97" idx="1"/>
          </p:cNvCxnSpPr>
          <p:nvPr/>
        </p:nvCxnSpPr>
        <p:spPr>
          <a:xfrm>
            <a:off x="2818057" y="4116716"/>
            <a:ext cx="76789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98" idx="1"/>
          </p:cNvCxnSpPr>
          <p:nvPr/>
        </p:nvCxnSpPr>
        <p:spPr>
          <a:xfrm>
            <a:off x="2826511" y="4818917"/>
            <a:ext cx="75538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4" name="TextBox 143">
            <a:extLst>
              <a:ext uri="{FF2B5EF4-FFF2-40B4-BE49-F238E27FC236}">
                <a16:creationId xmlns:a16="http://schemas.microsoft.com/office/drawing/2014/main" id="{EC65CEAF-BB22-A296-F2AE-C53F3D61E436}"/>
              </a:ext>
            </a:extLst>
          </p:cNvPr>
          <p:cNvSpPr txBox="1"/>
          <p:nvPr/>
        </p:nvSpPr>
        <p:spPr>
          <a:xfrm>
            <a:off x="6821463" y="1952633"/>
            <a:ext cx="2246337" cy="369332"/>
          </a:xfrm>
          <a:prstGeom prst="rect">
            <a:avLst/>
          </a:prstGeom>
          <a:noFill/>
        </p:spPr>
        <p:txBody>
          <a:bodyPr wrap="square">
            <a:spAutoFit/>
          </a:bodyPr>
          <a:lstStyle/>
          <a:p>
            <a:pPr algn="r">
              <a:spcBef>
                <a:spcPts val="600"/>
              </a:spcBef>
              <a:spcAft>
                <a:spcPts val="600"/>
              </a:spcAft>
            </a:pPr>
            <a:r>
              <a:rPr lang="en-GB" b="1" dirty="0">
                <a:solidFill>
                  <a:schemeClr val="accent1"/>
                </a:solidFill>
              </a:rPr>
              <a:t>neuron</a:t>
            </a:r>
            <a:r>
              <a:rPr lang="en-GB" dirty="0"/>
              <a:t> or </a:t>
            </a:r>
            <a:r>
              <a:rPr lang="en-GB" b="1" dirty="0">
                <a:solidFill>
                  <a:schemeClr val="accent1"/>
                </a:solidFill>
              </a:rPr>
              <a:t>unit</a:t>
            </a:r>
          </a:p>
        </p:txBody>
      </p:sp>
      <p:sp>
        <p:nvSpPr>
          <p:cNvPr id="131" name="TextBox 130">
            <a:extLst>
              <a:ext uri="{FF2B5EF4-FFF2-40B4-BE49-F238E27FC236}">
                <a16:creationId xmlns:a16="http://schemas.microsoft.com/office/drawing/2014/main" id="{AE4824C5-154A-B23E-F1AB-33A912077339}"/>
              </a:ext>
            </a:extLst>
          </p:cNvPr>
          <p:cNvSpPr txBox="1"/>
          <p:nvPr/>
        </p:nvSpPr>
        <p:spPr>
          <a:xfrm>
            <a:off x="2166489" y="1978161"/>
            <a:ext cx="817853" cy="369332"/>
          </a:xfrm>
          <a:prstGeom prst="rect">
            <a:avLst/>
          </a:prstGeom>
          <a:noFill/>
        </p:spPr>
        <p:txBody>
          <a:bodyPr wrap="none" rtlCol="0">
            <a:spAutoFit/>
          </a:bodyPr>
          <a:lstStyle/>
          <a:p>
            <a:pPr algn="ctr"/>
            <a:r>
              <a:rPr lang="en-GB" dirty="0"/>
              <a:t>inputs</a:t>
            </a:r>
            <a:endParaRPr lang="en-GB" b="1" dirty="0"/>
          </a:p>
        </p:txBody>
      </p:sp>
      <p:sp>
        <p:nvSpPr>
          <p:cNvPr id="151" name="TextBox 150">
            <a:extLst>
              <a:ext uri="{FF2B5EF4-FFF2-40B4-BE49-F238E27FC236}">
                <a16:creationId xmlns:a16="http://schemas.microsoft.com/office/drawing/2014/main" id="{ED1005A3-328B-71A4-3300-D324A4B69EE7}"/>
              </a:ext>
            </a:extLst>
          </p:cNvPr>
          <p:cNvSpPr txBox="1"/>
          <p:nvPr/>
        </p:nvSpPr>
        <p:spPr>
          <a:xfrm>
            <a:off x="3477526" y="1967473"/>
            <a:ext cx="986167" cy="369332"/>
          </a:xfrm>
          <a:prstGeom prst="rect">
            <a:avLst/>
          </a:prstGeom>
          <a:noFill/>
        </p:spPr>
        <p:txBody>
          <a:bodyPr wrap="none" rtlCol="0">
            <a:spAutoFit/>
          </a:bodyPr>
          <a:lstStyle/>
          <a:p>
            <a:pPr algn="ctr"/>
            <a:r>
              <a:rPr lang="en-GB" dirty="0"/>
              <a:t>weights</a:t>
            </a:r>
            <a:endParaRPr lang="en-GB" b="1" dirty="0"/>
          </a:p>
        </p:txBody>
      </p:sp>
      <p:sp>
        <p:nvSpPr>
          <p:cNvPr id="157" name="TextBox 156">
            <a:extLst>
              <a:ext uri="{FF2B5EF4-FFF2-40B4-BE49-F238E27FC236}">
                <a16:creationId xmlns:a16="http://schemas.microsoft.com/office/drawing/2014/main" id="{69B27496-3F0D-67CE-D4FD-11134E12A661}"/>
              </a:ext>
            </a:extLst>
          </p:cNvPr>
          <p:cNvSpPr txBox="1"/>
          <p:nvPr/>
        </p:nvSpPr>
        <p:spPr>
          <a:xfrm>
            <a:off x="6496741" y="4151927"/>
            <a:ext cx="614271" cy="369332"/>
          </a:xfrm>
          <a:prstGeom prst="rect">
            <a:avLst/>
          </a:prstGeom>
          <a:noFill/>
        </p:spPr>
        <p:txBody>
          <a:bodyPr wrap="none" rtlCol="0">
            <a:spAutoFit/>
          </a:bodyPr>
          <a:lstStyle/>
          <a:p>
            <a:pPr algn="ctr"/>
            <a:r>
              <a:rPr lang="en-GB" dirty="0"/>
              <a:t>bias</a:t>
            </a:r>
            <a:endParaRPr lang="en-GB" b="1" dirty="0"/>
          </a:p>
        </p:txBody>
      </p:sp>
      <p:sp>
        <p:nvSpPr>
          <p:cNvPr id="158" name="TextBox 157">
            <a:extLst>
              <a:ext uri="{FF2B5EF4-FFF2-40B4-BE49-F238E27FC236}">
                <a16:creationId xmlns:a16="http://schemas.microsoft.com/office/drawing/2014/main" id="{FE70BE37-2F1A-1E17-CCE9-358651E4064F}"/>
              </a:ext>
            </a:extLst>
          </p:cNvPr>
          <p:cNvSpPr txBox="1"/>
          <p:nvPr/>
        </p:nvSpPr>
        <p:spPr>
          <a:xfrm>
            <a:off x="7459290" y="4107516"/>
            <a:ext cx="1188146" cy="646331"/>
          </a:xfrm>
          <a:prstGeom prst="rect">
            <a:avLst/>
          </a:prstGeom>
          <a:noFill/>
        </p:spPr>
        <p:txBody>
          <a:bodyPr wrap="none" rtlCol="0">
            <a:spAutoFit/>
          </a:bodyPr>
          <a:lstStyle/>
          <a:p>
            <a:pPr algn="ctr"/>
            <a:r>
              <a:rPr lang="en-GB" dirty="0"/>
              <a:t>activation</a:t>
            </a:r>
            <a:br>
              <a:rPr lang="en-GB" dirty="0"/>
            </a:br>
            <a:r>
              <a:rPr lang="en-GB" dirty="0"/>
              <a:t>function</a:t>
            </a:r>
            <a:endParaRPr lang="en-GB" b="1" dirty="0"/>
          </a:p>
        </p:txBody>
      </p:sp>
      <p:sp>
        <p:nvSpPr>
          <p:cNvPr id="3" name="TextBox 2">
            <a:extLst>
              <a:ext uri="{FF2B5EF4-FFF2-40B4-BE49-F238E27FC236}">
                <a16:creationId xmlns:a16="http://schemas.microsoft.com/office/drawing/2014/main" id="{A712EDD0-11C1-34FA-1E79-AFFA7A5A4DBC}"/>
              </a:ext>
            </a:extLst>
          </p:cNvPr>
          <p:cNvSpPr txBox="1"/>
          <p:nvPr/>
        </p:nvSpPr>
        <p:spPr>
          <a:xfrm>
            <a:off x="389655" y="3947439"/>
            <a:ext cx="1912704" cy="369332"/>
          </a:xfrm>
          <a:prstGeom prst="rect">
            <a:avLst/>
          </a:prstGeom>
          <a:noFill/>
        </p:spPr>
        <p:txBody>
          <a:bodyPr wrap="none" rtlCol="0">
            <a:spAutoFit/>
          </a:bodyPr>
          <a:lstStyle/>
          <a:p>
            <a:pPr algn="ctr"/>
            <a:r>
              <a:rPr lang="en-GB" dirty="0">
                <a:solidFill>
                  <a:schemeClr val="accent3">
                    <a:lumMod val="75000"/>
                  </a:schemeClr>
                </a:solidFill>
              </a:rPr>
              <a:t>body mass index</a:t>
            </a:r>
          </a:p>
        </p:txBody>
      </p:sp>
      <p:sp>
        <p:nvSpPr>
          <p:cNvPr id="36" name="TextBox 35">
            <a:extLst>
              <a:ext uri="{FF2B5EF4-FFF2-40B4-BE49-F238E27FC236}">
                <a16:creationId xmlns:a16="http://schemas.microsoft.com/office/drawing/2014/main" id="{F6E84F73-7281-6E62-6D37-7043748395FC}"/>
              </a:ext>
            </a:extLst>
          </p:cNvPr>
          <p:cNvSpPr txBox="1"/>
          <p:nvPr/>
        </p:nvSpPr>
        <p:spPr>
          <a:xfrm>
            <a:off x="726286" y="3244876"/>
            <a:ext cx="1239442" cy="369332"/>
          </a:xfrm>
          <a:prstGeom prst="rect">
            <a:avLst/>
          </a:prstGeom>
          <a:noFill/>
        </p:spPr>
        <p:txBody>
          <a:bodyPr wrap="none" rtlCol="0">
            <a:spAutoFit/>
          </a:bodyPr>
          <a:lstStyle/>
          <a:p>
            <a:pPr algn="ctr"/>
            <a:r>
              <a:rPr lang="en-GB" dirty="0">
                <a:solidFill>
                  <a:schemeClr val="accent3">
                    <a:lumMod val="75000"/>
                  </a:schemeClr>
                </a:solidFill>
              </a:rPr>
              <a:t>salt intake</a:t>
            </a:r>
          </a:p>
        </p:txBody>
      </p:sp>
      <p:sp>
        <p:nvSpPr>
          <p:cNvPr id="37" name="TextBox 36">
            <a:extLst>
              <a:ext uri="{FF2B5EF4-FFF2-40B4-BE49-F238E27FC236}">
                <a16:creationId xmlns:a16="http://schemas.microsoft.com/office/drawing/2014/main" id="{81C6DDC8-23DE-C5A0-358E-1CCAE4D5613D}"/>
              </a:ext>
            </a:extLst>
          </p:cNvPr>
          <p:cNvSpPr txBox="1"/>
          <p:nvPr/>
        </p:nvSpPr>
        <p:spPr>
          <a:xfrm>
            <a:off x="10197374" y="3585198"/>
            <a:ext cx="1801822" cy="646331"/>
          </a:xfrm>
          <a:prstGeom prst="rect">
            <a:avLst/>
          </a:prstGeom>
          <a:noFill/>
        </p:spPr>
        <p:txBody>
          <a:bodyPr wrap="square" rtlCol="0">
            <a:spAutoFit/>
          </a:bodyPr>
          <a:lstStyle/>
          <a:p>
            <a:pPr algn="ctr"/>
            <a:r>
              <a:rPr lang="en-GB" dirty="0">
                <a:solidFill>
                  <a:schemeClr val="accent3">
                    <a:lumMod val="75000"/>
                  </a:schemeClr>
                </a:solidFill>
              </a:rPr>
              <a:t>High/low blood pressure</a:t>
            </a:r>
          </a:p>
        </p:txBody>
      </p:sp>
      <p:sp>
        <p:nvSpPr>
          <p:cNvPr id="38" name="TextBox 37">
            <a:extLst>
              <a:ext uri="{FF2B5EF4-FFF2-40B4-BE49-F238E27FC236}">
                <a16:creationId xmlns:a16="http://schemas.microsoft.com/office/drawing/2014/main" id="{96B181B6-28E7-706D-6829-81CB91CB0189}"/>
              </a:ext>
            </a:extLst>
          </p:cNvPr>
          <p:cNvSpPr txBox="1"/>
          <p:nvPr/>
        </p:nvSpPr>
        <p:spPr>
          <a:xfrm>
            <a:off x="1061440" y="2523510"/>
            <a:ext cx="561372" cy="369332"/>
          </a:xfrm>
          <a:prstGeom prst="rect">
            <a:avLst/>
          </a:prstGeom>
          <a:noFill/>
        </p:spPr>
        <p:txBody>
          <a:bodyPr wrap="none" rtlCol="0">
            <a:spAutoFit/>
          </a:bodyPr>
          <a:lstStyle/>
          <a:p>
            <a:pPr algn="ctr"/>
            <a:r>
              <a:rPr lang="en-GB" dirty="0">
                <a:solidFill>
                  <a:schemeClr val="accent3">
                    <a:lumMod val="75000"/>
                  </a:schemeClr>
                </a:solidFill>
              </a:rPr>
              <a:t>age</a:t>
            </a:r>
          </a:p>
        </p:txBody>
      </p:sp>
      <p:sp>
        <p:nvSpPr>
          <p:cNvPr id="39" name="TextBox 38">
            <a:extLst>
              <a:ext uri="{FF2B5EF4-FFF2-40B4-BE49-F238E27FC236}">
                <a16:creationId xmlns:a16="http://schemas.microsoft.com/office/drawing/2014/main" id="{6CA00421-E53A-8999-4D58-032DF2F66E14}"/>
              </a:ext>
            </a:extLst>
          </p:cNvPr>
          <p:cNvSpPr txBox="1"/>
          <p:nvPr/>
        </p:nvSpPr>
        <p:spPr>
          <a:xfrm>
            <a:off x="536273" y="4652373"/>
            <a:ext cx="1611340" cy="369332"/>
          </a:xfrm>
          <a:prstGeom prst="rect">
            <a:avLst/>
          </a:prstGeom>
          <a:noFill/>
        </p:spPr>
        <p:txBody>
          <a:bodyPr wrap="none" rtlCol="0">
            <a:spAutoFit/>
          </a:bodyPr>
          <a:lstStyle/>
          <a:p>
            <a:pPr algn="ctr"/>
            <a:r>
              <a:rPr lang="en-GB" dirty="0">
                <a:solidFill>
                  <a:schemeClr val="accent3">
                    <a:lumMod val="75000"/>
                  </a:schemeClr>
                </a:solidFill>
              </a:rPr>
              <a:t>alcohol intake</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444671" y="3021469"/>
            <a:ext cx="849913" cy="369332"/>
          </a:xfrm>
          <a:prstGeom prst="rect">
            <a:avLst/>
          </a:prstGeom>
          <a:noFill/>
        </p:spPr>
        <p:txBody>
          <a:bodyPr wrap="none" rtlCol="0">
            <a:spAutoFit/>
          </a:bodyPr>
          <a:lstStyle/>
          <a:p>
            <a:pPr algn="ctr"/>
            <a:r>
              <a:rPr lang="en-GB" dirty="0"/>
              <a:t>output</a:t>
            </a:r>
            <a:endParaRPr lang="en-GB" b="1"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64EAC70-A296-A3B6-C64D-B13D2219C38D}"/>
                  </a:ext>
                </a:extLst>
              </p:cNvPr>
              <p:cNvSpPr txBox="1"/>
              <p:nvPr/>
            </p:nvSpPr>
            <p:spPr>
              <a:xfrm>
                <a:off x="3762471" y="5157430"/>
                <a:ext cx="5382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𝐰</m:t>
                      </m:r>
                    </m:oMath>
                  </m:oMathPara>
                </a14:m>
                <a:endParaRPr lang="en-GB" dirty="0"/>
              </a:p>
            </p:txBody>
          </p:sp>
        </mc:Choice>
        <mc:Fallback xmlns="">
          <p:sp>
            <p:nvSpPr>
              <p:cNvPr id="55" name="TextBox 54">
                <a:extLst>
                  <a:ext uri="{FF2B5EF4-FFF2-40B4-BE49-F238E27FC236}">
                    <a16:creationId xmlns:a16="http://schemas.microsoft.com/office/drawing/2014/main" id="{E64EAC70-A296-A3B6-C64D-B13D2219C38D}"/>
                  </a:ext>
                </a:extLst>
              </p:cNvPr>
              <p:cNvSpPr txBox="1">
                <a:spLocks noRot="1" noChangeAspect="1" noMove="1" noResize="1" noEditPoints="1" noAdjustHandles="1" noChangeArrowheads="1" noChangeShapeType="1" noTextEdit="1"/>
              </p:cNvSpPr>
              <p:nvPr/>
            </p:nvSpPr>
            <p:spPr>
              <a:xfrm>
                <a:off x="3762471" y="5157430"/>
                <a:ext cx="538230" cy="369332"/>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9A90EE8-8695-4405-8E42-CC24CB8B661F}"/>
                  </a:ext>
                </a:extLst>
              </p:cNvPr>
              <p:cNvSpPr txBox="1"/>
              <p:nvPr/>
            </p:nvSpPr>
            <p:spPr>
              <a:xfrm>
                <a:off x="2332166" y="5154698"/>
                <a:ext cx="4695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𝐱</m:t>
                      </m:r>
                    </m:oMath>
                  </m:oMathPara>
                </a14:m>
                <a:endParaRPr lang="en-GB" dirty="0"/>
              </a:p>
            </p:txBody>
          </p:sp>
        </mc:Choice>
        <mc:Fallback xmlns="">
          <p:sp>
            <p:nvSpPr>
              <p:cNvPr id="56" name="TextBox 55">
                <a:extLst>
                  <a:ext uri="{FF2B5EF4-FFF2-40B4-BE49-F238E27FC236}">
                    <a16:creationId xmlns:a16="http://schemas.microsoft.com/office/drawing/2014/main" id="{39A90EE8-8695-4405-8E42-CC24CB8B661F}"/>
                  </a:ext>
                </a:extLst>
              </p:cNvPr>
              <p:cNvSpPr txBox="1">
                <a:spLocks noRot="1" noChangeAspect="1" noMove="1" noResize="1" noEditPoints="1" noAdjustHandles="1" noChangeArrowheads="1" noChangeShapeType="1" noTextEdit="1"/>
              </p:cNvSpPr>
              <p:nvPr/>
            </p:nvSpPr>
            <p:spPr>
              <a:xfrm>
                <a:off x="2332166" y="5154698"/>
                <a:ext cx="469592" cy="369332"/>
              </a:xfrm>
              <a:prstGeom prst="rect">
                <a:avLst/>
              </a:prstGeom>
              <a:blipFill>
                <a:blip r:embed="rId16"/>
                <a:stretch>
                  <a:fillRect/>
                </a:stretch>
              </a:blipFill>
            </p:spPr>
            <p:txBody>
              <a:bodyPr/>
              <a:lstStyle/>
              <a:p>
                <a:r>
                  <a:rPr lang="en-GB">
                    <a:noFill/>
                  </a:rPr>
                  <a:t> </a:t>
                </a:r>
              </a:p>
            </p:txBody>
          </p:sp>
        </mc:Fallback>
      </mc:AlternateContent>
      <p:grpSp>
        <p:nvGrpSpPr>
          <p:cNvPr id="6" name="Group 5">
            <a:extLst>
              <a:ext uri="{FF2B5EF4-FFF2-40B4-BE49-F238E27FC236}">
                <a16:creationId xmlns:a16="http://schemas.microsoft.com/office/drawing/2014/main" id="{A3B3B067-9478-19D5-0075-6ED72DD950DD}"/>
              </a:ext>
            </a:extLst>
          </p:cNvPr>
          <p:cNvGrpSpPr/>
          <p:nvPr/>
        </p:nvGrpSpPr>
        <p:grpSpPr>
          <a:xfrm>
            <a:off x="7111012" y="4861118"/>
            <a:ext cx="2070412" cy="1603028"/>
            <a:chOff x="7111012" y="4861118"/>
            <a:chExt cx="2070412" cy="1603028"/>
          </a:xfrm>
        </p:grpSpPr>
        <p:grpSp>
          <p:nvGrpSpPr>
            <p:cNvPr id="4" name="Group 3">
              <a:extLst>
                <a:ext uri="{FF2B5EF4-FFF2-40B4-BE49-F238E27FC236}">
                  <a16:creationId xmlns:a16="http://schemas.microsoft.com/office/drawing/2014/main" id="{6D693D5C-902A-D74C-BF01-1CB2EFC96BB5}"/>
                </a:ext>
              </a:extLst>
            </p:cNvPr>
            <p:cNvGrpSpPr/>
            <p:nvPr/>
          </p:nvGrpSpPr>
          <p:grpSpPr>
            <a:xfrm>
              <a:off x="7173870" y="4861118"/>
              <a:ext cx="1931940" cy="1036244"/>
              <a:chOff x="7173870" y="4861118"/>
              <a:chExt cx="1931940" cy="1036244"/>
            </a:xfrm>
          </p:grpSpPr>
          <p:sp>
            <p:nvSpPr>
              <p:cNvPr id="2" name="Arrow: Down 1">
                <a:extLst>
                  <a:ext uri="{FF2B5EF4-FFF2-40B4-BE49-F238E27FC236}">
                    <a16:creationId xmlns:a16="http://schemas.microsoft.com/office/drawing/2014/main" id="{FA730644-C72F-FD15-DA13-37B339AD3F03}"/>
                  </a:ext>
                </a:extLst>
              </p:cNvPr>
              <p:cNvSpPr/>
              <p:nvPr/>
            </p:nvSpPr>
            <p:spPr>
              <a:xfrm>
                <a:off x="7879942" y="4861118"/>
                <a:ext cx="428625" cy="5871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43" name="TextBox 42">
                <a:extLst>
                  <a:ext uri="{FF2B5EF4-FFF2-40B4-BE49-F238E27FC236}">
                    <a16:creationId xmlns:a16="http://schemas.microsoft.com/office/drawing/2014/main" id="{AC2E6167-016C-6198-EC4C-C4FFED7F9EFC}"/>
                  </a:ext>
                </a:extLst>
              </p:cNvPr>
              <p:cNvSpPr txBox="1"/>
              <p:nvPr/>
            </p:nvSpPr>
            <p:spPr>
              <a:xfrm>
                <a:off x="7173870" y="5528030"/>
                <a:ext cx="1931940" cy="369332"/>
              </a:xfrm>
              <a:prstGeom prst="rect">
                <a:avLst/>
              </a:prstGeom>
              <a:noFill/>
            </p:spPr>
            <p:txBody>
              <a:bodyPr wrap="none" rtlCol="0">
                <a:spAutoFit/>
              </a:bodyPr>
              <a:lstStyle/>
              <a:p>
                <a:pPr algn="ctr"/>
                <a:r>
                  <a:rPr lang="en-GB" dirty="0">
                    <a:solidFill>
                      <a:srgbClr val="FF0000"/>
                    </a:solidFill>
                  </a:rPr>
                  <a:t>Sigmoid function</a:t>
                </a:r>
                <a:endParaRPr lang="en-GB" b="1" dirty="0">
                  <a:solidFill>
                    <a:srgbClr val="FF0000"/>
                  </a:solidFill>
                </a:endParaRPr>
              </a:p>
            </p:txBody>
          </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5F56506-354C-B2AB-EA69-18BA4DD27BC0}"/>
                    </a:ext>
                  </a:extLst>
                </p:cNvPr>
                <p:cNvSpPr txBox="1"/>
                <p:nvPr/>
              </p:nvSpPr>
              <p:spPr>
                <a:xfrm>
                  <a:off x="7111012" y="5842116"/>
                  <a:ext cx="2070412" cy="6220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m:t>
                        </m:r>
                        <m:f>
                          <m:fPr>
                            <m:ctrlPr>
                              <a:rPr lang="en-GB" i="1">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r>
                              <a:rPr lang="en-GB" i="1">
                                <a:solidFill>
                                  <a:srgbClr val="FF0000"/>
                                </a:solidFill>
                                <a:latin typeface="Cambria Math" panose="02040503050406030204" pitchFamily="18" charset="0"/>
                              </a:rPr>
                              <m:t>1+</m:t>
                            </m:r>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𝑒</m:t>
                                </m:r>
                              </m:e>
                              <m:sup>
                                <m:r>
                                  <a:rPr lang="en-GB" i="1">
                                    <a:solidFill>
                                      <a:srgbClr val="FF0000"/>
                                    </a:solidFill>
                                    <a:latin typeface="Cambria Math" panose="02040503050406030204" pitchFamily="18" charset="0"/>
                                  </a:rPr>
                                  <m:t>−(</m:t>
                                </m:r>
                                <m:r>
                                  <a:rPr lang="en-GB" b="1">
                                    <a:solidFill>
                                      <a:srgbClr val="FF0000"/>
                                    </a:solidFill>
                                    <a:latin typeface="Cambria Math" panose="02040503050406030204" pitchFamily="18" charset="0"/>
                                  </a:rPr>
                                  <m:t>𝐰</m:t>
                                </m:r>
                                <m:r>
                                  <a:rPr lang="en-GB" i="1">
                                    <a:solidFill>
                                      <a:srgbClr val="FF0000"/>
                                    </a:solidFill>
                                    <a:latin typeface="Cambria Math" panose="02040503050406030204" pitchFamily="18" charset="0"/>
                                  </a:rPr>
                                  <m:t>⋅</m:t>
                                </m:r>
                                <m:r>
                                  <a:rPr lang="en-GB" b="1">
                                    <a:solidFill>
                                      <a:srgbClr val="FF0000"/>
                                    </a:solidFill>
                                    <a:latin typeface="Cambria Math" panose="02040503050406030204" pitchFamily="18" charset="0"/>
                                  </a:rPr>
                                  <m:t>𝐱</m:t>
                                </m:r>
                                <m:r>
                                  <a:rPr lang="en-GB" i="1">
                                    <a:solidFill>
                                      <a:srgbClr val="FF0000"/>
                                    </a:solidFill>
                                    <a:latin typeface="Cambria Math" panose="02040503050406030204" pitchFamily="18" charset="0"/>
                                  </a:rPr>
                                  <m:t>+</m:t>
                                </m:r>
                                <m:r>
                                  <a:rPr lang="en-GB" i="1">
                                    <a:solidFill>
                                      <a:srgbClr val="FF0000"/>
                                    </a:solidFill>
                                    <a:latin typeface="Cambria Math" panose="02040503050406030204" pitchFamily="18" charset="0"/>
                                  </a:rPr>
                                  <m:t>𝑏</m:t>
                                </m:r>
                                <m:r>
                                  <a:rPr lang="en-GB" i="1">
                                    <a:solidFill>
                                      <a:srgbClr val="FF0000"/>
                                    </a:solidFill>
                                    <a:latin typeface="Cambria Math" panose="02040503050406030204" pitchFamily="18" charset="0"/>
                                  </a:rPr>
                                  <m:t>)</m:t>
                                </m:r>
                              </m:sup>
                            </m:sSup>
                          </m:den>
                        </m:f>
                      </m:oMath>
                    </m:oMathPara>
                  </a14:m>
                  <a:endParaRPr lang="en-GB" dirty="0">
                    <a:solidFill>
                      <a:srgbClr val="FF0000"/>
                    </a:solidFill>
                  </a:endParaRPr>
                </a:p>
              </p:txBody>
            </p:sp>
          </mc:Choice>
          <mc:Fallback xmlns="">
            <p:sp>
              <p:nvSpPr>
                <p:cNvPr id="46" name="TextBox 45">
                  <a:extLst>
                    <a:ext uri="{FF2B5EF4-FFF2-40B4-BE49-F238E27FC236}">
                      <a16:creationId xmlns:a16="http://schemas.microsoft.com/office/drawing/2014/main" id="{C5F56506-354C-B2AB-EA69-18BA4DD27BC0}"/>
                    </a:ext>
                  </a:extLst>
                </p:cNvPr>
                <p:cNvSpPr txBox="1">
                  <a:spLocks noRot="1" noChangeAspect="1" noMove="1" noResize="1" noEditPoints="1" noAdjustHandles="1" noChangeArrowheads="1" noChangeShapeType="1" noTextEdit="1"/>
                </p:cNvSpPr>
                <p:nvPr/>
              </p:nvSpPr>
              <p:spPr>
                <a:xfrm>
                  <a:off x="7111012" y="5842116"/>
                  <a:ext cx="2070412" cy="622030"/>
                </a:xfrm>
                <a:prstGeom prst="rect">
                  <a:avLst/>
                </a:prstGeom>
                <a:blipFill>
                  <a:blip r:embed="rId17"/>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94576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C82BF4A6-090F-D4AF-5E5D-D584D81D370F}"/>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Loss function: Cross entropy</a:t>
            </a:r>
          </a:p>
        </p:txBody>
      </p:sp>
      <p:sp>
        <p:nvSpPr>
          <p:cNvPr id="11" name="TextBox 10">
            <a:extLst>
              <a:ext uri="{FF2B5EF4-FFF2-40B4-BE49-F238E27FC236}">
                <a16:creationId xmlns:a16="http://schemas.microsoft.com/office/drawing/2014/main" id="{C0EEA3D6-B4F5-3E69-A435-4C72AC5EC468}"/>
              </a:ext>
            </a:extLst>
          </p:cNvPr>
          <p:cNvSpPr txBox="1"/>
          <p:nvPr/>
        </p:nvSpPr>
        <p:spPr>
          <a:xfrm>
            <a:off x="1083044" y="1682169"/>
            <a:ext cx="10125094" cy="1477328"/>
          </a:xfrm>
          <a:prstGeom prst="rect">
            <a:avLst/>
          </a:prstGeom>
          <a:noFill/>
        </p:spPr>
        <p:txBody>
          <a:bodyPr wrap="square" rtlCol="0">
            <a:spAutoFit/>
          </a:bodyPr>
          <a:lstStyle/>
          <a:p>
            <a:r>
              <a:rPr lang="en-GB" dirty="0"/>
              <a:t>Classification tasks often use the cross entropy loss (i.e.log loss).</a:t>
            </a:r>
          </a:p>
          <a:p>
            <a:endParaRPr lang="en-GB" dirty="0"/>
          </a:p>
          <a:p>
            <a:r>
              <a:rPr lang="en-GB" dirty="0"/>
              <a:t>Cross-entropy </a:t>
            </a:r>
            <a:r>
              <a:rPr lang="en-GB" i="1" dirty="0"/>
              <a:t>H</a:t>
            </a:r>
            <a:r>
              <a:rPr lang="en-GB" dirty="0"/>
              <a:t> is a measure of dissimilarity between true labels pi and predicted label qi for each class i:</a:t>
            </a:r>
          </a:p>
          <a:p>
            <a:r>
              <a:rPr lang="en-GB" dirty="0"/>
              <a:t> </a:t>
            </a:r>
          </a:p>
        </p:txBody>
      </p:sp>
      <p:pic>
        <p:nvPicPr>
          <p:cNvPr id="16" name="Graphic 15">
            <a:extLst>
              <a:ext uri="{FF2B5EF4-FFF2-40B4-BE49-F238E27FC236}">
                <a16:creationId xmlns:a16="http://schemas.microsoft.com/office/drawing/2014/main" id="{7DD32236-0F89-1C46-1F1A-62F2543772A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56827"/>
          <a:stretch/>
        </p:blipFill>
        <p:spPr>
          <a:xfrm>
            <a:off x="1289705" y="3159497"/>
            <a:ext cx="2339110" cy="503640"/>
          </a:xfrm>
          <a:prstGeom prst="rect">
            <a:avLst/>
          </a:prstGeom>
        </p:spPr>
      </p:pic>
      <p:sp>
        <p:nvSpPr>
          <p:cNvPr id="5" name="TextBox 4">
            <a:extLst>
              <a:ext uri="{FF2B5EF4-FFF2-40B4-BE49-F238E27FC236}">
                <a16:creationId xmlns:a16="http://schemas.microsoft.com/office/drawing/2014/main" id="{376630FC-3112-948E-316F-30683ED0EC3C}"/>
              </a:ext>
            </a:extLst>
          </p:cNvPr>
          <p:cNvSpPr txBox="1"/>
          <p:nvPr/>
        </p:nvSpPr>
        <p:spPr>
          <a:xfrm>
            <a:off x="1083044" y="3815088"/>
            <a:ext cx="10125094" cy="369332"/>
          </a:xfrm>
          <a:prstGeom prst="rect">
            <a:avLst/>
          </a:prstGeom>
          <a:noFill/>
        </p:spPr>
        <p:txBody>
          <a:bodyPr wrap="square" rtlCol="0">
            <a:spAutoFit/>
          </a:bodyPr>
          <a:lstStyle/>
          <a:p>
            <a:r>
              <a:rPr lang="en-GB" dirty="0"/>
              <a:t>And in the case of binary classification (only two classes) it gives us the binary cross-entropy :</a:t>
            </a:r>
          </a:p>
        </p:txBody>
      </p:sp>
      <p:pic>
        <p:nvPicPr>
          <p:cNvPr id="6" name="Graphic 5">
            <a:extLst>
              <a:ext uri="{FF2B5EF4-FFF2-40B4-BE49-F238E27FC236}">
                <a16:creationId xmlns:a16="http://schemas.microsoft.com/office/drawing/2014/main" id="{808AD007-822D-738F-B8BA-67318B7A115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3173"/>
          <a:stretch/>
        </p:blipFill>
        <p:spPr>
          <a:xfrm>
            <a:off x="1894115" y="4228169"/>
            <a:ext cx="3078833" cy="50364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8CB882-53C3-8AF8-D36F-65B96CA226F0}"/>
                  </a:ext>
                </a:extLst>
              </p:cNvPr>
              <p:cNvSpPr txBox="1"/>
              <p:nvPr/>
            </p:nvSpPr>
            <p:spPr>
              <a:xfrm>
                <a:off x="1083044" y="4710073"/>
                <a:ext cx="9733002" cy="923330"/>
              </a:xfrm>
              <a:prstGeom prst="rect">
                <a:avLst/>
              </a:prstGeom>
              <a:noFill/>
            </p:spPr>
            <p:txBody>
              <a:bodyPr wrap="square">
                <a:spAutoFit/>
              </a:bodyPr>
              <a:lstStyle/>
              <a:p>
                <a:r>
                  <a:rPr lang="en-GB" dirty="0"/>
                  <a:t> where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𝑦</m:t>
                        </m:r>
                      </m:e>
                    </m:acc>
                  </m:oMath>
                </a14:m>
                <a:r>
                  <a:rPr lang="en-GB" dirty="0"/>
                  <a:t> is the estimation and y the truth</a:t>
                </a:r>
              </a:p>
              <a:p>
                <a:endParaRPr lang="en-GB" dirty="0"/>
              </a:p>
              <a:p>
                <a:r>
                  <a:rPr lang="en-GB" dirty="0"/>
                  <a:t>Binary cross entropy is a maximum likelihood estimator for binomial distributions</a:t>
                </a:r>
              </a:p>
            </p:txBody>
          </p:sp>
        </mc:Choice>
        <mc:Fallback xmlns="">
          <p:sp>
            <p:nvSpPr>
              <p:cNvPr id="8" name="TextBox 7">
                <a:extLst>
                  <a:ext uri="{FF2B5EF4-FFF2-40B4-BE49-F238E27FC236}">
                    <a16:creationId xmlns:a16="http://schemas.microsoft.com/office/drawing/2014/main" id="{3A8CB882-53C3-8AF8-D36F-65B96CA226F0}"/>
                  </a:ext>
                </a:extLst>
              </p:cNvPr>
              <p:cNvSpPr txBox="1">
                <a:spLocks noRot="1" noChangeAspect="1" noMove="1" noResize="1" noEditPoints="1" noAdjustHandles="1" noChangeArrowheads="1" noChangeShapeType="1" noTextEdit="1"/>
              </p:cNvSpPr>
              <p:nvPr/>
            </p:nvSpPr>
            <p:spPr>
              <a:xfrm>
                <a:off x="1083044" y="4710073"/>
                <a:ext cx="9733002" cy="923330"/>
              </a:xfrm>
              <a:prstGeom prst="rect">
                <a:avLst/>
              </a:prstGeom>
              <a:blipFill>
                <a:blip r:embed="rId5"/>
                <a:stretch>
                  <a:fillRect l="-564" t="-3311" b="-10596"/>
                </a:stretch>
              </a:blipFill>
            </p:spPr>
            <p:txBody>
              <a:bodyPr/>
              <a:lstStyle/>
              <a:p>
                <a:r>
                  <a:rPr lang="en-GB">
                    <a:noFill/>
                  </a:rPr>
                  <a:t> </a:t>
                </a:r>
              </a:p>
            </p:txBody>
          </p:sp>
        </mc:Fallback>
      </mc:AlternateContent>
    </p:spTree>
    <p:extLst>
      <p:ext uri="{BB962C8B-B14F-4D97-AF65-F5344CB8AC3E}">
        <p14:creationId xmlns:p14="http://schemas.microsoft.com/office/powerpoint/2010/main" val="358284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21E8-907D-1176-B4B6-37C5261FA396}"/>
              </a:ext>
            </a:extLst>
          </p:cNvPr>
          <p:cNvSpPr>
            <a:spLocks noGrp="1"/>
          </p:cNvSpPr>
          <p:nvPr>
            <p:ph type="title"/>
          </p:nvPr>
        </p:nvSpPr>
        <p:spPr>
          <a:xfrm>
            <a:off x="0" y="2578935"/>
            <a:ext cx="12192000" cy="1325563"/>
          </a:xfrm>
        </p:spPr>
        <p:txBody>
          <a:bodyPr/>
          <a:lstStyle/>
          <a:p>
            <a:r>
              <a:rPr lang="en-GB" dirty="0"/>
              <a:t>Hands-on: Logistic regression using TensorFlow</a:t>
            </a:r>
          </a:p>
        </p:txBody>
      </p:sp>
    </p:spTree>
    <p:extLst>
      <p:ext uri="{BB962C8B-B14F-4D97-AF65-F5344CB8AC3E}">
        <p14:creationId xmlns:p14="http://schemas.microsoft.com/office/powerpoint/2010/main" val="34604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CL_TFMRI_Light">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CL_TFMRI_Dark">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CL_TFMRI_SectionTitle">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28872</TotalTime>
  <Words>5838</Words>
  <Application>Microsoft Office PowerPoint</Application>
  <PresentationFormat>Widescreen</PresentationFormat>
  <Paragraphs>743</Paragraphs>
  <Slides>37</Slides>
  <Notes>36</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37</vt:i4>
      </vt:variant>
    </vt:vector>
  </HeadingPairs>
  <TitlesOfParts>
    <vt:vector size="46" baseType="lpstr">
      <vt:lpstr>Arial</vt:lpstr>
      <vt:lpstr>Droid Sans Mono</vt:lpstr>
      <vt:lpstr>Roboto</vt:lpstr>
      <vt:lpstr>Cambria Math</vt:lpstr>
      <vt:lpstr>Calibri</vt:lpstr>
      <vt:lpstr>Roboto Medium</vt:lpstr>
      <vt:lpstr>UCL_TFMRI_Light</vt:lpstr>
      <vt:lpstr>UCL_TFMRI_Dark</vt:lpstr>
      <vt:lpstr>UCL_TFMRI_SectionTitle</vt:lpstr>
      <vt:lpstr>A classification task in CMR</vt:lpstr>
      <vt:lpstr>License</vt:lpstr>
      <vt:lpstr>Contents</vt:lpstr>
      <vt:lpstr>Basics of classification</vt:lpstr>
      <vt:lpstr>Classifying</vt:lpstr>
      <vt:lpstr>PowerPoint Presentation</vt:lpstr>
      <vt:lpstr>An artificial neuron</vt:lpstr>
      <vt:lpstr>PowerPoint Presentation</vt:lpstr>
      <vt:lpstr>Hands-on: Logistic regression using TensorFlow</vt:lpstr>
      <vt:lpstr>PowerPoint Presentation</vt:lpstr>
      <vt:lpstr>PowerPoint Presentation</vt:lpstr>
      <vt:lpstr>Introduction to classification in medical imaging</vt:lpstr>
      <vt:lpstr>Fashion MNIST</vt:lpstr>
      <vt:lpstr>UK Biobank</vt:lpstr>
      <vt:lpstr>PowerPoint Presentation</vt:lpstr>
      <vt:lpstr>PowerPoint Presentation</vt:lpstr>
      <vt:lpstr>PowerPoint Presentation</vt:lpstr>
      <vt:lpstr>PowerPoint Presentation</vt:lpstr>
      <vt:lpstr>Building the model</vt:lpstr>
      <vt:lpstr>Hands-on: A simple classification model</vt:lpstr>
      <vt:lpstr>PowerPoint Presentation</vt:lpstr>
      <vt:lpstr>PowerPoint Presentation</vt:lpstr>
      <vt:lpstr>Preparing the data</vt:lpstr>
      <vt:lpstr>DICOM data</vt:lpstr>
      <vt:lpstr>Formatting the data</vt:lpstr>
      <vt:lpstr>Splitting the data</vt:lpstr>
      <vt:lpstr>Vizualizing the data</vt:lpstr>
      <vt:lpstr>Hands on:  Preparing the data and running the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Montalt Tordera, Javier</dc:creator>
  <cp:lastModifiedBy>Jaubert, Olivier</cp:lastModifiedBy>
  <cp:revision>266</cp:revision>
  <dcterms:created xsi:type="dcterms:W3CDTF">2022-04-26T09:26:16Z</dcterms:created>
  <dcterms:modified xsi:type="dcterms:W3CDTF">2022-08-24T14:57:21Z</dcterms:modified>
</cp:coreProperties>
</file>